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1"/>
  </p:sldMasterIdLst>
  <p:notesMasterIdLst>
    <p:notesMasterId r:id="rId15"/>
  </p:notesMasterIdLst>
  <p:sldIdLst>
    <p:sldId id="336" r:id="rId2"/>
    <p:sldId id="315" r:id="rId3"/>
    <p:sldId id="318" r:id="rId4"/>
    <p:sldId id="308" r:id="rId5"/>
    <p:sldId id="344" r:id="rId6"/>
    <p:sldId id="341" r:id="rId7"/>
    <p:sldId id="345" r:id="rId8"/>
    <p:sldId id="342" r:id="rId9"/>
    <p:sldId id="343" r:id="rId10"/>
    <p:sldId id="346" r:id="rId11"/>
    <p:sldId id="347" r:id="rId12"/>
    <p:sldId id="348" r:id="rId13"/>
    <p:sldId id="349" r:id="rId14"/>
  </p:sldIdLst>
  <p:sldSz cx="12192000" cy="6858000"/>
  <p:notesSz cx="9926638" cy="67976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6197"/>
  </p:normalViewPr>
  <p:slideViewPr>
    <p:cSldViewPr snapToGrid="0">
      <p:cViewPr varScale="1">
        <p:scale>
          <a:sx n="52" d="100"/>
          <a:sy n="52" d="100"/>
        </p:scale>
        <p:origin x="730" y="4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4301543" cy="341064"/>
          </a:xfrm>
          <a:prstGeom prst="rect">
            <a:avLst/>
          </a:prstGeom>
        </p:spPr>
        <p:txBody>
          <a:bodyPr vert="horz" lIns="91440" tIns="45720" rIns="91440" bIns="45720" rtlCol="0"/>
          <a:lstStyle>
            <a:lvl1pPr algn="l">
              <a:defRPr sz="1200"/>
            </a:lvl1pPr>
          </a:lstStyle>
          <a:p>
            <a:endParaRPr lang="de-LI"/>
          </a:p>
        </p:txBody>
      </p:sp>
      <p:sp>
        <p:nvSpPr>
          <p:cNvPr id="3" name="Datumsplatzhalter 2"/>
          <p:cNvSpPr>
            <a:spLocks noGrp="1"/>
          </p:cNvSpPr>
          <p:nvPr>
            <p:ph type="dt" idx="1"/>
          </p:nvPr>
        </p:nvSpPr>
        <p:spPr>
          <a:xfrm>
            <a:off x="5622799" y="0"/>
            <a:ext cx="4301543" cy="341064"/>
          </a:xfrm>
          <a:prstGeom prst="rect">
            <a:avLst/>
          </a:prstGeom>
        </p:spPr>
        <p:txBody>
          <a:bodyPr vert="horz" lIns="91440" tIns="45720" rIns="91440" bIns="45720" rtlCol="0"/>
          <a:lstStyle>
            <a:lvl1pPr algn="r">
              <a:defRPr sz="1200"/>
            </a:lvl1pPr>
          </a:lstStyle>
          <a:p>
            <a:fld id="{09233216-16BF-48D6-8965-65235FF77054}" type="datetimeFigureOut">
              <a:rPr lang="de-LI" smtClean="0"/>
              <a:t>18.07.2023</a:t>
            </a:fld>
            <a:endParaRPr lang="de-LI"/>
          </a:p>
        </p:txBody>
      </p:sp>
      <p:sp>
        <p:nvSpPr>
          <p:cNvPr id="4" name="Folienbildplatzhalter 3"/>
          <p:cNvSpPr>
            <a:spLocks noGrp="1" noRot="1" noChangeAspect="1"/>
          </p:cNvSpPr>
          <p:nvPr>
            <p:ph type="sldImg" idx="2"/>
          </p:nvPr>
        </p:nvSpPr>
        <p:spPr>
          <a:xfrm>
            <a:off x="2925763" y="850900"/>
            <a:ext cx="4075112" cy="2292350"/>
          </a:xfrm>
          <a:prstGeom prst="rect">
            <a:avLst/>
          </a:prstGeom>
          <a:noFill/>
          <a:ln w="12700">
            <a:solidFill>
              <a:prstClr val="black"/>
            </a:solidFill>
          </a:ln>
        </p:spPr>
        <p:txBody>
          <a:bodyPr vert="horz" lIns="91440" tIns="45720" rIns="91440" bIns="45720" rtlCol="0" anchor="ctr"/>
          <a:lstStyle/>
          <a:p>
            <a:endParaRPr lang="de-LI"/>
          </a:p>
        </p:txBody>
      </p:sp>
      <p:sp>
        <p:nvSpPr>
          <p:cNvPr id="5" name="Notizenplatzhalter 4"/>
          <p:cNvSpPr>
            <a:spLocks noGrp="1"/>
          </p:cNvSpPr>
          <p:nvPr>
            <p:ph type="body" sz="quarter" idx="3"/>
          </p:nvPr>
        </p:nvSpPr>
        <p:spPr>
          <a:xfrm>
            <a:off x="992665" y="3271381"/>
            <a:ext cx="7941310" cy="267658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LI"/>
          </a:p>
        </p:txBody>
      </p:sp>
      <p:sp>
        <p:nvSpPr>
          <p:cNvPr id="6" name="Fußzeilenplatzhalter 5"/>
          <p:cNvSpPr>
            <a:spLocks noGrp="1"/>
          </p:cNvSpPr>
          <p:nvPr>
            <p:ph type="ftr" sz="quarter" idx="4"/>
          </p:nvPr>
        </p:nvSpPr>
        <p:spPr>
          <a:xfrm>
            <a:off x="1" y="6456612"/>
            <a:ext cx="4301543" cy="341064"/>
          </a:xfrm>
          <a:prstGeom prst="rect">
            <a:avLst/>
          </a:prstGeom>
        </p:spPr>
        <p:txBody>
          <a:bodyPr vert="horz" lIns="91440" tIns="45720" rIns="91440" bIns="45720" rtlCol="0" anchor="b"/>
          <a:lstStyle>
            <a:lvl1pPr algn="l">
              <a:defRPr sz="1200"/>
            </a:lvl1pPr>
          </a:lstStyle>
          <a:p>
            <a:endParaRPr lang="de-LI"/>
          </a:p>
        </p:txBody>
      </p:sp>
      <p:sp>
        <p:nvSpPr>
          <p:cNvPr id="7" name="Foliennummernplatzhalter 6"/>
          <p:cNvSpPr>
            <a:spLocks noGrp="1"/>
          </p:cNvSpPr>
          <p:nvPr>
            <p:ph type="sldNum" sz="quarter" idx="5"/>
          </p:nvPr>
        </p:nvSpPr>
        <p:spPr>
          <a:xfrm>
            <a:off x="5622799" y="6456612"/>
            <a:ext cx="4301543" cy="341064"/>
          </a:xfrm>
          <a:prstGeom prst="rect">
            <a:avLst/>
          </a:prstGeom>
        </p:spPr>
        <p:txBody>
          <a:bodyPr vert="horz" lIns="91440" tIns="45720" rIns="91440" bIns="45720" rtlCol="0" anchor="b"/>
          <a:lstStyle>
            <a:lvl1pPr algn="r">
              <a:defRPr sz="1200"/>
            </a:lvl1pPr>
          </a:lstStyle>
          <a:p>
            <a:fld id="{C2F56442-A60F-494F-8A2A-F83AD00AE3DC}" type="slidenum">
              <a:rPr lang="de-LI" smtClean="0"/>
              <a:t>‹Nr.›</a:t>
            </a:fld>
            <a:endParaRPr lang="de-LI"/>
          </a:p>
        </p:txBody>
      </p:sp>
    </p:spTree>
    <p:extLst>
      <p:ext uri="{BB962C8B-B14F-4D97-AF65-F5344CB8AC3E}">
        <p14:creationId xmlns:p14="http://schemas.microsoft.com/office/powerpoint/2010/main" val="972215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697163" y="549275"/>
            <a:ext cx="4532312" cy="2549525"/>
          </a:xfrm>
        </p:spPr>
      </p:sp>
      <p:sp>
        <p:nvSpPr>
          <p:cNvPr id="3" name="Notizenplatzhalter 2"/>
          <p:cNvSpPr>
            <a:spLocks noGrp="1"/>
          </p:cNvSpPr>
          <p:nvPr>
            <p:ph type="body" idx="1"/>
          </p:nvPr>
        </p:nvSpPr>
        <p:spPr/>
        <p:txBody>
          <a:bodyPr/>
          <a:lstStyle/>
          <a:p>
            <a:endParaRPr lang="de-DE" sz="1400" dirty="0">
              <a:latin typeface="Arial" panose="020B0604020202020204" pitchFamily="34" charset="0"/>
              <a:cs typeface="Arial" panose="020B0604020202020204" pitchFamily="34" charset="0"/>
            </a:endParaRPr>
          </a:p>
          <a:p>
            <a:endParaRPr lang="de-DE" sz="1400" dirty="0">
              <a:latin typeface="Arial" panose="020B0604020202020204" pitchFamily="34" charset="0"/>
              <a:cs typeface="Arial" panose="020B0604020202020204" pitchFamily="34" charset="0"/>
            </a:endParaRPr>
          </a:p>
          <a:p>
            <a:r>
              <a:rPr lang="de-DE" sz="1400" b="1" dirty="0">
                <a:latin typeface="Arial" panose="020B0604020202020204" pitchFamily="34" charset="0"/>
                <a:cs typeface="Arial" panose="020B0604020202020204" pitchFamily="34" charset="0"/>
              </a:rPr>
              <a:t>Inhalte:</a:t>
            </a:r>
          </a:p>
          <a:p>
            <a:r>
              <a:rPr lang="de-DE" sz="1400" dirty="0">
                <a:latin typeface="Arial" panose="020B0604020202020204" pitchFamily="34" charset="0"/>
                <a:cs typeface="Arial" panose="020B0604020202020204" pitchFamily="34" charset="0"/>
              </a:rPr>
              <a:t>OSKJ kurz vorstellen und auf die</a:t>
            </a:r>
          </a:p>
          <a:p>
            <a:r>
              <a:rPr lang="de-DE" sz="1400" dirty="0">
                <a:latin typeface="Arial" panose="020B0604020202020204" pitchFamily="34" charset="0"/>
                <a:cs typeface="Arial" panose="020B0604020202020204" pitchFamily="34" charset="0"/>
              </a:rPr>
              <a:t>Situation der Kinderrechte im FL – Errungenschaften und Herausforderungen - eingehen</a:t>
            </a:r>
          </a:p>
          <a:p>
            <a:endParaRPr lang="de-DE" sz="1400" dirty="0">
              <a:latin typeface="Arial" panose="020B0604020202020204" pitchFamily="34" charset="0"/>
              <a:cs typeface="Arial" panose="020B0604020202020204" pitchFamily="34" charset="0"/>
            </a:endParaRPr>
          </a:p>
          <a:p>
            <a:endParaRPr lang="de-DE" sz="1400" dirty="0">
              <a:latin typeface="Arial" panose="020B0604020202020204" pitchFamily="34" charset="0"/>
              <a:cs typeface="Arial" panose="020B0604020202020204" pitchFamily="34" charset="0"/>
            </a:endParaRPr>
          </a:p>
          <a:p>
            <a:r>
              <a:rPr lang="de-DE" sz="1400" dirty="0">
                <a:latin typeface="Arial" panose="020B0604020202020204" pitchFamily="34" charset="0"/>
                <a:cs typeface="Arial" panose="020B0604020202020204" pitchFamily="34" charset="0"/>
              </a:rPr>
              <a:t>OSKJ: </a:t>
            </a:r>
          </a:p>
          <a:p>
            <a:endParaRPr lang="de-DE" sz="1400" dirty="0">
              <a:latin typeface="Arial" panose="020B0604020202020204" pitchFamily="34" charset="0"/>
              <a:cs typeface="Arial" panose="020B0604020202020204" pitchFamily="34" charset="0"/>
            </a:endParaRPr>
          </a:p>
          <a:p>
            <a:r>
              <a:rPr lang="de-DE" sz="1400" dirty="0">
                <a:latin typeface="Arial" panose="020B0604020202020204" pitchFamily="34" charset="0"/>
                <a:cs typeface="Arial" panose="020B0604020202020204" pitchFamily="34" charset="0"/>
              </a:rPr>
              <a:t>Gibt es seit 1.1.2010</a:t>
            </a:r>
          </a:p>
          <a:p>
            <a:r>
              <a:rPr lang="de-DE" sz="1400" dirty="0">
                <a:latin typeface="Arial" panose="020B0604020202020204" pitchFamily="34" charset="0"/>
                <a:cs typeface="Arial" panose="020B0604020202020204" pitchFamily="34" charset="0"/>
              </a:rPr>
              <a:t>Sie hat den gesetzlichen Auftrag,</a:t>
            </a:r>
          </a:p>
          <a:p>
            <a:r>
              <a:rPr lang="de-DE" sz="1400" dirty="0">
                <a:latin typeface="Arial" panose="020B0604020202020204" pitchFamily="34" charset="0"/>
                <a:cs typeface="Arial" panose="020B0604020202020204" pitchFamily="34" charset="0"/>
              </a:rPr>
              <a:t>Anlauf – und Beschwerdestelle für </a:t>
            </a:r>
            <a:r>
              <a:rPr lang="de-DE" sz="1400" dirty="0" err="1">
                <a:latin typeface="Arial" panose="020B0604020202020204" pitchFamily="34" charset="0"/>
                <a:cs typeface="Arial" panose="020B0604020202020204" pitchFamily="34" charset="0"/>
              </a:rPr>
              <a:t>Ki</a:t>
            </a:r>
            <a:r>
              <a:rPr lang="de-DE" sz="1400" dirty="0">
                <a:latin typeface="Arial" panose="020B0604020202020204" pitchFamily="34" charset="0"/>
                <a:cs typeface="Arial" panose="020B0604020202020204" pitchFamily="34" charset="0"/>
              </a:rPr>
              <a:t> Ju im FL zu führen</a:t>
            </a:r>
          </a:p>
          <a:p>
            <a:r>
              <a:rPr lang="de-DE" sz="1400" dirty="0">
                <a:latin typeface="Arial" panose="020B0604020202020204" pitchFamily="34" charset="0"/>
                <a:cs typeface="Arial" panose="020B0604020202020204" pitchFamily="34" charset="0"/>
              </a:rPr>
              <a:t>Umsetzung der KRK  zu überwachen</a:t>
            </a:r>
          </a:p>
          <a:p>
            <a:endParaRPr lang="de-DE" sz="1400" dirty="0">
              <a:latin typeface="Arial" panose="020B0604020202020204" pitchFamily="34" charset="0"/>
              <a:cs typeface="Arial" panose="020B0604020202020204" pitchFamily="34" charset="0"/>
            </a:endParaRPr>
          </a:p>
          <a:p>
            <a:r>
              <a:rPr lang="de-DE" sz="1400" dirty="0">
                <a:latin typeface="Arial" panose="020B0604020202020204" pitchFamily="34" charset="0"/>
                <a:cs typeface="Arial" panose="020B0604020202020204" pitchFamily="34" charset="0"/>
              </a:rPr>
              <a:t>Seit Jan 2017 gehört die OSKJ zum VMR, der am 10.Dez.2016 gegründet wurde,</a:t>
            </a:r>
          </a:p>
        </p:txBody>
      </p:sp>
      <p:sp>
        <p:nvSpPr>
          <p:cNvPr id="4" name="Foliennummernplatzhalter 3"/>
          <p:cNvSpPr>
            <a:spLocks noGrp="1"/>
          </p:cNvSpPr>
          <p:nvPr>
            <p:ph type="sldNum" sz="quarter" idx="10"/>
          </p:nvPr>
        </p:nvSpPr>
        <p:spPr/>
        <p:txBody>
          <a:bodyPr/>
          <a:lstStyle/>
          <a:p>
            <a:fld id="{E71B1A70-ACF6-4E1B-878F-8CD077032936}" type="slidenum">
              <a:rPr lang="de-DE" smtClean="0"/>
              <a:pPr/>
              <a:t>1</a:t>
            </a:fld>
            <a:endParaRPr lang="de-DE"/>
          </a:p>
        </p:txBody>
      </p:sp>
    </p:spTree>
    <p:extLst>
      <p:ext uri="{BB962C8B-B14F-4D97-AF65-F5344CB8AC3E}">
        <p14:creationId xmlns:p14="http://schemas.microsoft.com/office/powerpoint/2010/main" val="21305929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697163" y="509588"/>
            <a:ext cx="4532312" cy="2549525"/>
          </a:xfrm>
        </p:spPr>
      </p:sp>
      <p:sp>
        <p:nvSpPr>
          <p:cNvPr id="3" name="Notizenplatzhalter 2"/>
          <p:cNvSpPr>
            <a:spLocks noGrp="1"/>
          </p:cNvSpPr>
          <p:nvPr>
            <p:ph type="body" idx="1"/>
          </p:nvPr>
        </p:nvSpPr>
        <p:spPr>
          <a:xfrm>
            <a:off x="992665" y="3228895"/>
            <a:ext cx="7941310" cy="3227716"/>
          </a:xfrm>
        </p:spPr>
        <p:txBody>
          <a:bodyPr>
            <a:normAutofit fontScale="25000" lnSpcReduction="20000"/>
          </a:bodyPr>
          <a:lstStyle/>
          <a:p>
            <a:r>
              <a:rPr lang="de-LI" sz="4800" b="1" dirty="0">
                <a:latin typeface="Arial" panose="020B0604020202020204" pitchFamily="34" charset="0"/>
                <a:cs typeface="Arial" panose="020B0604020202020204" pitchFamily="34" charset="0"/>
              </a:rPr>
              <a:t>Überblick über die Inhalte der KRK -  „Haus der KR“</a:t>
            </a:r>
          </a:p>
          <a:p>
            <a:endParaRPr lang="de-LI" sz="4800" b="1"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Dach besteht aus zwei Grundsätzen</a:t>
            </a:r>
          </a:p>
          <a:p>
            <a:r>
              <a:rPr lang="de-LI" sz="4800" b="1" dirty="0">
                <a:latin typeface="Arial" panose="020B0604020202020204" pitchFamily="34" charset="0"/>
                <a:cs typeface="Arial" panose="020B0604020202020204" pitchFamily="34" charset="0"/>
              </a:rPr>
              <a:t>Vorrang des Kindeswohls </a:t>
            </a:r>
            <a:r>
              <a:rPr lang="de-LI" sz="4800" dirty="0">
                <a:latin typeface="Arial" panose="020B0604020202020204" pitchFamily="34" charset="0"/>
                <a:cs typeface="Arial" panose="020B0604020202020204" pitchFamily="34" charset="0"/>
              </a:rPr>
              <a:t>In der Gesetzgebung, Verwaltung und Rechtsprechung, bei politischen und gesellschaftlichen Entscheidungen müssen die Interessen und Belange von Kindern vorrangig berücksichtigt werden. </a:t>
            </a:r>
            <a:r>
              <a:rPr lang="de-LI" sz="4000" dirty="0">
                <a:latin typeface="Arial" panose="020B0604020202020204" pitchFamily="34" charset="0"/>
                <a:cs typeface="Arial" panose="020B0604020202020204" pitchFamily="34" charset="0"/>
              </a:rPr>
              <a:t>Zudem muss systematisch geprüft werden, wie sich Entscheidungen auf Kinder auswirken. (Art. 3)</a:t>
            </a:r>
          </a:p>
          <a:p>
            <a:endParaRPr lang="de-LI" sz="4800"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Und Chancengerechtigkeit – </a:t>
            </a:r>
            <a:r>
              <a:rPr lang="de-LI" sz="4800" dirty="0">
                <a:latin typeface="Arial" panose="020B0604020202020204" pitchFamily="34" charset="0"/>
                <a:cs typeface="Arial" panose="020B0604020202020204" pitchFamily="34" charset="0"/>
              </a:rPr>
              <a:t>Der Staat muss sicherstellen, dass Kinder vor jeder Form der Diskriminierung und Bestrafung geschützt werden. Sie dürfen nicht aufgrund des Geschlechts, aufgrund einer Behinderung, wegen ihrer Staatsbürgerschaft oder Abstammung benachteiligt werden. (Art. 2)</a:t>
            </a:r>
          </a:p>
          <a:p>
            <a:endParaRPr lang="de-LI" sz="4800" dirty="0">
              <a:latin typeface="Arial" panose="020B0604020202020204" pitchFamily="34" charset="0"/>
              <a:cs typeface="Arial" panose="020B0604020202020204" pitchFamily="34" charset="0"/>
            </a:endParaRPr>
          </a:p>
          <a:p>
            <a:endParaRPr lang="de-LI" sz="4800"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Drei Säulen - Drei Rechtskategorien</a:t>
            </a:r>
          </a:p>
          <a:p>
            <a:r>
              <a:rPr lang="de-LI" sz="4800" u="sng" dirty="0">
                <a:latin typeface="Arial" panose="020B0604020202020204" pitchFamily="34" charset="0"/>
                <a:cs typeface="Arial" panose="020B0604020202020204" pitchFamily="34" charset="0"/>
              </a:rPr>
              <a:t>1. Schutzrechte </a:t>
            </a:r>
            <a:r>
              <a:rPr lang="de-LI" sz="4800" dirty="0">
                <a:latin typeface="Arial" panose="020B0604020202020204" pitchFamily="34" charset="0"/>
                <a:cs typeface="Arial" panose="020B0604020202020204" pitchFamily="34" charset="0"/>
              </a:rPr>
              <a:t>                                                                                                                                                 Schutz vor jeglicher Gewalt, vor Verwahrlosung, sexualisierter Gewalt und Ausbeutung jeder Art . </a:t>
            </a:r>
          </a:p>
          <a:p>
            <a:r>
              <a:rPr lang="de-LI" sz="4800" u="sng" dirty="0">
                <a:latin typeface="Arial" panose="020B0604020202020204" pitchFamily="34" charset="0"/>
                <a:cs typeface="Arial" panose="020B0604020202020204" pitchFamily="34" charset="0"/>
              </a:rPr>
              <a:t>2. Rechte zur Förderung und Entwicklung </a:t>
            </a:r>
            <a:r>
              <a:rPr lang="de-LI" sz="4800" dirty="0">
                <a:latin typeface="Arial" panose="020B0604020202020204" pitchFamily="34" charset="0"/>
                <a:cs typeface="Arial" panose="020B0604020202020204" pitchFamily="34" charset="0"/>
              </a:rPr>
              <a:t>                                                                                                            Die Staaten müssen die Grundbedürfnisse der Kinder decken und für Gesundheit und Bildung sorgen. </a:t>
            </a:r>
          </a:p>
          <a:p>
            <a:r>
              <a:rPr lang="de-LI" sz="4800" u="sng" dirty="0">
                <a:latin typeface="Arial" panose="020B0604020202020204" pitchFamily="34" charset="0"/>
                <a:cs typeface="Arial" panose="020B0604020202020204" pitchFamily="34" charset="0"/>
              </a:rPr>
              <a:t>3. Beteiligungsrechte                                                                                                                                             </a:t>
            </a:r>
            <a:r>
              <a:rPr lang="de-LI" sz="4800" dirty="0">
                <a:latin typeface="Arial" panose="020B0604020202020204" pitchFamily="34" charset="0"/>
                <a:cs typeface="Arial" panose="020B0604020202020204" pitchFamily="34" charset="0"/>
              </a:rPr>
              <a:t>Kinder haben bürgerliche und politische Rechte. Die Staaten müssen dafür sorgen, dass Kinder freien Zugang zu für sie verständlichen Informationen haben. Die Beteiligungsreche sichern Kindern zudem Meinungs-, Gedanken-, Gewissens- und Religionsfreiheit zu.</a:t>
            </a:r>
          </a:p>
          <a:p>
            <a:endParaRPr lang="de-LI" sz="4800" u="sng" dirty="0">
              <a:latin typeface="Arial" panose="020B0604020202020204" pitchFamily="34" charset="0"/>
              <a:cs typeface="Arial" panose="020B0604020202020204" pitchFamily="34" charset="0"/>
            </a:endParaRPr>
          </a:p>
          <a:p>
            <a:r>
              <a:rPr lang="de-LI" sz="4800" u="sng" dirty="0">
                <a:latin typeface="Arial" panose="020B0604020202020204" pitchFamily="34" charset="0"/>
                <a:cs typeface="Arial" panose="020B0604020202020204" pitchFamily="34" charset="0"/>
              </a:rPr>
              <a:t>Kinderrechte sind unteilbar, d.h. jedes Recht ist gleichermassen wichtig. </a:t>
            </a:r>
            <a:endParaRPr lang="de-LI" sz="4800" dirty="0">
              <a:latin typeface="Arial" panose="020B0604020202020204" pitchFamily="34" charset="0"/>
              <a:cs typeface="Arial" panose="020B0604020202020204" pitchFamily="34" charset="0"/>
            </a:endParaRPr>
          </a:p>
          <a:p>
            <a:endParaRPr lang="de-LI" sz="1400" dirty="0"/>
          </a:p>
        </p:txBody>
      </p:sp>
      <p:sp>
        <p:nvSpPr>
          <p:cNvPr id="4" name="Foliennummernplatzhalter 3"/>
          <p:cNvSpPr>
            <a:spLocks noGrp="1"/>
          </p:cNvSpPr>
          <p:nvPr>
            <p:ph type="sldNum" sz="quarter" idx="5"/>
          </p:nvPr>
        </p:nvSpPr>
        <p:spPr/>
        <p:txBody>
          <a:bodyPr/>
          <a:lstStyle/>
          <a:p>
            <a:fld id="{E71B1A70-ACF6-4E1B-878F-8CD077032936}" type="slidenum">
              <a:rPr lang="de-DE" smtClean="0"/>
              <a:pPr/>
              <a:t>10</a:t>
            </a:fld>
            <a:endParaRPr lang="de-DE"/>
          </a:p>
        </p:txBody>
      </p:sp>
    </p:spTree>
    <p:extLst>
      <p:ext uri="{BB962C8B-B14F-4D97-AF65-F5344CB8AC3E}">
        <p14:creationId xmlns:p14="http://schemas.microsoft.com/office/powerpoint/2010/main" val="3407709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697163" y="509588"/>
            <a:ext cx="4532312" cy="2549525"/>
          </a:xfrm>
        </p:spPr>
      </p:sp>
      <p:sp>
        <p:nvSpPr>
          <p:cNvPr id="3" name="Notizenplatzhalter 2"/>
          <p:cNvSpPr>
            <a:spLocks noGrp="1"/>
          </p:cNvSpPr>
          <p:nvPr>
            <p:ph type="body" idx="1"/>
          </p:nvPr>
        </p:nvSpPr>
        <p:spPr>
          <a:xfrm>
            <a:off x="992665" y="3228895"/>
            <a:ext cx="7941310" cy="3227716"/>
          </a:xfrm>
        </p:spPr>
        <p:txBody>
          <a:bodyPr>
            <a:normAutofit fontScale="25000" lnSpcReduction="20000"/>
          </a:bodyPr>
          <a:lstStyle/>
          <a:p>
            <a:r>
              <a:rPr lang="de-LI" sz="4800" b="1" dirty="0">
                <a:latin typeface="Arial" panose="020B0604020202020204" pitchFamily="34" charset="0"/>
                <a:cs typeface="Arial" panose="020B0604020202020204" pitchFamily="34" charset="0"/>
              </a:rPr>
              <a:t>Überblick über die Inhalte der KRK -  „Haus der KR“</a:t>
            </a:r>
          </a:p>
          <a:p>
            <a:endParaRPr lang="de-LI" sz="4800" b="1"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Dach besteht aus zwei Grundsätzen</a:t>
            </a:r>
          </a:p>
          <a:p>
            <a:r>
              <a:rPr lang="de-LI" sz="4800" b="1" dirty="0">
                <a:latin typeface="Arial" panose="020B0604020202020204" pitchFamily="34" charset="0"/>
                <a:cs typeface="Arial" panose="020B0604020202020204" pitchFamily="34" charset="0"/>
              </a:rPr>
              <a:t>Vorrang des Kindeswohls </a:t>
            </a:r>
            <a:r>
              <a:rPr lang="de-LI" sz="4800" dirty="0">
                <a:latin typeface="Arial" panose="020B0604020202020204" pitchFamily="34" charset="0"/>
                <a:cs typeface="Arial" panose="020B0604020202020204" pitchFamily="34" charset="0"/>
              </a:rPr>
              <a:t>In der Gesetzgebung, Verwaltung und Rechtsprechung, bei politischen und gesellschaftlichen Entscheidungen müssen die Interessen und Belange von Kindern vorrangig berücksichtigt werden. </a:t>
            </a:r>
            <a:r>
              <a:rPr lang="de-LI" sz="4000" dirty="0">
                <a:latin typeface="Arial" panose="020B0604020202020204" pitchFamily="34" charset="0"/>
                <a:cs typeface="Arial" panose="020B0604020202020204" pitchFamily="34" charset="0"/>
              </a:rPr>
              <a:t>Zudem muss systematisch geprüft werden, wie sich Entscheidungen auf Kinder auswirken. (Art. 3)</a:t>
            </a:r>
          </a:p>
          <a:p>
            <a:endParaRPr lang="de-LI" sz="4800"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Und Chancengerechtigkeit – </a:t>
            </a:r>
            <a:r>
              <a:rPr lang="de-LI" sz="4800" dirty="0">
                <a:latin typeface="Arial" panose="020B0604020202020204" pitchFamily="34" charset="0"/>
                <a:cs typeface="Arial" panose="020B0604020202020204" pitchFamily="34" charset="0"/>
              </a:rPr>
              <a:t>Der Staat muss sicherstellen, dass Kinder vor jeder Form der Diskriminierung und Bestrafung geschützt werden. Sie dürfen nicht aufgrund des Geschlechts, aufgrund einer Behinderung, wegen ihrer Staatsbürgerschaft oder Abstammung benachteiligt werden. (Art. 2)</a:t>
            </a:r>
          </a:p>
          <a:p>
            <a:endParaRPr lang="de-LI" sz="4800" dirty="0">
              <a:latin typeface="Arial" panose="020B0604020202020204" pitchFamily="34" charset="0"/>
              <a:cs typeface="Arial" panose="020B0604020202020204" pitchFamily="34" charset="0"/>
            </a:endParaRPr>
          </a:p>
          <a:p>
            <a:endParaRPr lang="de-LI" sz="4800"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Drei Säulen - Drei Rechtskategorien</a:t>
            </a:r>
          </a:p>
          <a:p>
            <a:r>
              <a:rPr lang="de-LI" sz="4800" u="sng" dirty="0">
                <a:latin typeface="Arial" panose="020B0604020202020204" pitchFamily="34" charset="0"/>
                <a:cs typeface="Arial" panose="020B0604020202020204" pitchFamily="34" charset="0"/>
              </a:rPr>
              <a:t>1. Schutzrechte </a:t>
            </a:r>
            <a:r>
              <a:rPr lang="de-LI" sz="4800" dirty="0">
                <a:latin typeface="Arial" panose="020B0604020202020204" pitchFamily="34" charset="0"/>
                <a:cs typeface="Arial" panose="020B0604020202020204" pitchFamily="34" charset="0"/>
              </a:rPr>
              <a:t>                                                                                                                                                 Schutz vor jeglicher Gewalt, vor Verwahrlosung, sexualisierter Gewalt und Ausbeutung jeder Art . </a:t>
            </a:r>
          </a:p>
          <a:p>
            <a:r>
              <a:rPr lang="de-LI" sz="4800" u="sng" dirty="0">
                <a:latin typeface="Arial" panose="020B0604020202020204" pitchFamily="34" charset="0"/>
                <a:cs typeface="Arial" panose="020B0604020202020204" pitchFamily="34" charset="0"/>
              </a:rPr>
              <a:t>2. Rechte zur Förderung und Entwicklung </a:t>
            </a:r>
            <a:r>
              <a:rPr lang="de-LI" sz="4800" dirty="0">
                <a:latin typeface="Arial" panose="020B0604020202020204" pitchFamily="34" charset="0"/>
                <a:cs typeface="Arial" panose="020B0604020202020204" pitchFamily="34" charset="0"/>
              </a:rPr>
              <a:t>                                                                                                            Die Staaten müssen die Grundbedürfnisse der Kinder decken und für Gesundheit und Bildung sorgen. </a:t>
            </a:r>
          </a:p>
          <a:p>
            <a:r>
              <a:rPr lang="de-LI" sz="4800" u="sng" dirty="0">
                <a:latin typeface="Arial" panose="020B0604020202020204" pitchFamily="34" charset="0"/>
                <a:cs typeface="Arial" panose="020B0604020202020204" pitchFamily="34" charset="0"/>
              </a:rPr>
              <a:t>3. Beteiligungsrechte                                                                                                                                             </a:t>
            </a:r>
            <a:r>
              <a:rPr lang="de-LI" sz="4800" dirty="0">
                <a:latin typeface="Arial" panose="020B0604020202020204" pitchFamily="34" charset="0"/>
                <a:cs typeface="Arial" panose="020B0604020202020204" pitchFamily="34" charset="0"/>
              </a:rPr>
              <a:t>Kinder haben bürgerliche und politische Rechte. Die Staaten müssen dafür sorgen, dass Kinder freien Zugang zu für sie verständlichen Informationen haben. Die Beteiligungsreche sichern Kindern zudem Meinungs-, Gedanken-, Gewissens- und Religionsfreiheit zu.</a:t>
            </a:r>
          </a:p>
          <a:p>
            <a:endParaRPr lang="de-LI" sz="4800" u="sng" dirty="0">
              <a:latin typeface="Arial" panose="020B0604020202020204" pitchFamily="34" charset="0"/>
              <a:cs typeface="Arial" panose="020B0604020202020204" pitchFamily="34" charset="0"/>
            </a:endParaRPr>
          </a:p>
          <a:p>
            <a:r>
              <a:rPr lang="de-LI" sz="4800" u="sng" dirty="0">
                <a:latin typeface="Arial" panose="020B0604020202020204" pitchFamily="34" charset="0"/>
                <a:cs typeface="Arial" panose="020B0604020202020204" pitchFamily="34" charset="0"/>
              </a:rPr>
              <a:t>Kinderrechte sind unteilbar, d.h. jedes Recht ist gleichermassen wichtig. </a:t>
            </a:r>
            <a:endParaRPr lang="de-LI" sz="4800" dirty="0">
              <a:latin typeface="Arial" panose="020B0604020202020204" pitchFamily="34" charset="0"/>
              <a:cs typeface="Arial" panose="020B0604020202020204" pitchFamily="34" charset="0"/>
            </a:endParaRPr>
          </a:p>
          <a:p>
            <a:endParaRPr lang="de-LI" sz="1400" dirty="0"/>
          </a:p>
        </p:txBody>
      </p:sp>
      <p:sp>
        <p:nvSpPr>
          <p:cNvPr id="4" name="Foliennummernplatzhalter 3"/>
          <p:cNvSpPr>
            <a:spLocks noGrp="1"/>
          </p:cNvSpPr>
          <p:nvPr>
            <p:ph type="sldNum" sz="quarter" idx="5"/>
          </p:nvPr>
        </p:nvSpPr>
        <p:spPr/>
        <p:txBody>
          <a:bodyPr/>
          <a:lstStyle/>
          <a:p>
            <a:fld id="{E71B1A70-ACF6-4E1B-878F-8CD077032936}" type="slidenum">
              <a:rPr lang="de-DE" smtClean="0"/>
              <a:pPr/>
              <a:t>11</a:t>
            </a:fld>
            <a:endParaRPr lang="de-DE"/>
          </a:p>
        </p:txBody>
      </p:sp>
    </p:spTree>
    <p:extLst>
      <p:ext uri="{BB962C8B-B14F-4D97-AF65-F5344CB8AC3E}">
        <p14:creationId xmlns:p14="http://schemas.microsoft.com/office/powerpoint/2010/main" val="14735017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697163" y="509588"/>
            <a:ext cx="4532312" cy="2549525"/>
          </a:xfrm>
        </p:spPr>
      </p:sp>
      <p:sp>
        <p:nvSpPr>
          <p:cNvPr id="3" name="Notizenplatzhalter 2"/>
          <p:cNvSpPr>
            <a:spLocks noGrp="1"/>
          </p:cNvSpPr>
          <p:nvPr>
            <p:ph type="body" idx="1"/>
          </p:nvPr>
        </p:nvSpPr>
        <p:spPr>
          <a:xfrm>
            <a:off x="992665" y="3228895"/>
            <a:ext cx="7941310" cy="3227716"/>
          </a:xfrm>
        </p:spPr>
        <p:txBody>
          <a:bodyPr>
            <a:normAutofit fontScale="25000" lnSpcReduction="20000"/>
          </a:bodyPr>
          <a:lstStyle/>
          <a:p>
            <a:r>
              <a:rPr lang="de-LI" sz="4800" b="1" dirty="0">
                <a:latin typeface="Arial" panose="020B0604020202020204" pitchFamily="34" charset="0"/>
                <a:cs typeface="Arial" panose="020B0604020202020204" pitchFamily="34" charset="0"/>
              </a:rPr>
              <a:t>Überblick über die Inhalte der KRK -  „Haus der KR“</a:t>
            </a:r>
          </a:p>
          <a:p>
            <a:endParaRPr lang="de-LI" sz="4800" b="1"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Dach besteht aus zwei Grundsätzen</a:t>
            </a:r>
          </a:p>
          <a:p>
            <a:r>
              <a:rPr lang="de-LI" sz="4800" b="1" dirty="0">
                <a:latin typeface="Arial" panose="020B0604020202020204" pitchFamily="34" charset="0"/>
                <a:cs typeface="Arial" panose="020B0604020202020204" pitchFamily="34" charset="0"/>
              </a:rPr>
              <a:t>Vorrang des Kindeswohls </a:t>
            </a:r>
            <a:r>
              <a:rPr lang="de-LI" sz="4800" dirty="0">
                <a:latin typeface="Arial" panose="020B0604020202020204" pitchFamily="34" charset="0"/>
                <a:cs typeface="Arial" panose="020B0604020202020204" pitchFamily="34" charset="0"/>
              </a:rPr>
              <a:t>In der Gesetzgebung, Verwaltung und Rechtsprechung, bei politischen und gesellschaftlichen Entscheidungen müssen die Interessen und Belange von Kindern vorrangig berücksichtigt werden. </a:t>
            </a:r>
            <a:r>
              <a:rPr lang="de-LI" sz="4000" dirty="0">
                <a:latin typeface="Arial" panose="020B0604020202020204" pitchFamily="34" charset="0"/>
                <a:cs typeface="Arial" panose="020B0604020202020204" pitchFamily="34" charset="0"/>
              </a:rPr>
              <a:t>Zudem muss systematisch geprüft werden, wie sich Entscheidungen auf Kinder auswirken. (Art. 3)</a:t>
            </a:r>
          </a:p>
          <a:p>
            <a:endParaRPr lang="de-LI" sz="4800"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Und Chancengerechtigkeit – </a:t>
            </a:r>
            <a:r>
              <a:rPr lang="de-LI" sz="4800" dirty="0">
                <a:latin typeface="Arial" panose="020B0604020202020204" pitchFamily="34" charset="0"/>
                <a:cs typeface="Arial" panose="020B0604020202020204" pitchFamily="34" charset="0"/>
              </a:rPr>
              <a:t>Der Staat muss sicherstellen, dass Kinder vor jeder Form der Diskriminierung und Bestrafung geschützt werden. Sie dürfen nicht aufgrund des Geschlechts, aufgrund einer Behinderung, wegen ihrer Staatsbürgerschaft oder Abstammung benachteiligt werden. (Art. 2)</a:t>
            </a:r>
          </a:p>
          <a:p>
            <a:endParaRPr lang="de-LI" sz="4800" dirty="0">
              <a:latin typeface="Arial" panose="020B0604020202020204" pitchFamily="34" charset="0"/>
              <a:cs typeface="Arial" panose="020B0604020202020204" pitchFamily="34" charset="0"/>
            </a:endParaRPr>
          </a:p>
          <a:p>
            <a:endParaRPr lang="de-LI" sz="4800"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Drei Säulen - Drei Rechtskategorien</a:t>
            </a:r>
          </a:p>
          <a:p>
            <a:r>
              <a:rPr lang="de-LI" sz="4800" u="sng" dirty="0">
                <a:latin typeface="Arial" panose="020B0604020202020204" pitchFamily="34" charset="0"/>
                <a:cs typeface="Arial" panose="020B0604020202020204" pitchFamily="34" charset="0"/>
              </a:rPr>
              <a:t>1. Schutzrechte </a:t>
            </a:r>
            <a:r>
              <a:rPr lang="de-LI" sz="4800" dirty="0">
                <a:latin typeface="Arial" panose="020B0604020202020204" pitchFamily="34" charset="0"/>
                <a:cs typeface="Arial" panose="020B0604020202020204" pitchFamily="34" charset="0"/>
              </a:rPr>
              <a:t>                                                                                                                                                 Schutz vor jeglicher Gewalt, vor Verwahrlosung, sexualisierter Gewalt und Ausbeutung jeder Art . </a:t>
            </a:r>
          </a:p>
          <a:p>
            <a:r>
              <a:rPr lang="de-LI" sz="4800" u="sng" dirty="0">
                <a:latin typeface="Arial" panose="020B0604020202020204" pitchFamily="34" charset="0"/>
                <a:cs typeface="Arial" panose="020B0604020202020204" pitchFamily="34" charset="0"/>
              </a:rPr>
              <a:t>2. Rechte zur Förderung und Entwicklung </a:t>
            </a:r>
            <a:r>
              <a:rPr lang="de-LI" sz="4800" dirty="0">
                <a:latin typeface="Arial" panose="020B0604020202020204" pitchFamily="34" charset="0"/>
                <a:cs typeface="Arial" panose="020B0604020202020204" pitchFamily="34" charset="0"/>
              </a:rPr>
              <a:t>                                                                                                            Die Staaten müssen die Grundbedürfnisse der Kinder decken und für Gesundheit und Bildung sorgen. </a:t>
            </a:r>
          </a:p>
          <a:p>
            <a:r>
              <a:rPr lang="de-LI" sz="4800" u="sng" dirty="0">
                <a:latin typeface="Arial" panose="020B0604020202020204" pitchFamily="34" charset="0"/>
                <a:cs typeface="Arial" panose="020B0604020202020204" pitchFamily="34" charset="0"/>
              </a:rPr>
              <a:t>3. Beteiligungsrechte                                                                                                                                             </a:t>
            </a:r>
            <a:r>
              <a:rPr lang="de-LI" sz="4800" dirty="0">
                <a:latin typeface="Arial" panose="020B0604020202020204" pitchFamily="34" charset="0"/>
                <a:cs typeface="Arial" panose="020B0604020202020204" pitchFamily="34" charset="0"/>
              </a:rPr>
              <a:t>Kinder haben bürgerliche und politische Rechte. Die Staaten müssen dafür sorgen, dass Kinder freien Zugang zu für sie verständlichen Informationen haben. Die Beteiligungsreche sichern Kindern zudem Meinungs-, Gedanken-, Gewissens- und Religionsfreiheit zu.</a:t>
            </a:r>
          </a:p>
          <a:p>
            <a:endParaRPr lang="de-LI" sz="4800" u="sng" dirty="0">
              <a:latin typeface="Arial" panose="020B0604020202020204" pitchFamily="34" charset="0"/>
              <a:cs typeface="Arial" panose="020B0604020202020204" pitchFamily="34" charset="0"/>
            </a:endParaRPr>
          </a:p>
          <a:p>
            <a:r>
              <a:rPr lang="de-LI" sz="4800" u="sng" dirty="0">
                <a:latin typeface="Arial" panose="020B0604020202020204" pitchFamily="34" charset="0"/>
                <a:cs typeface="Arial" panose="020B0604020202020204" pitchFamily="34" charset="0"/>
              </a:rPr>
              <a:t>Kinderrechte sind unteilbar, d.h. jedes Recht ist gleichermassen wichtig. </a:t>
            </a:r>
            <a:endParaRPr lang="de-LI" sz="4800" dirty="0">
              <a:latin typeface="Arial" panose="020B0604020202020204" pitchFamily="34" charset="0"/>
              <a:cs typeface="Arial" panose="020B0604020202020204" pitchFamily="34" charset="0"/>
            </a:endParaRPr>
          </a:p>
          <a:p>
            <a:endParaRPr lang="de-LI" sz="1400" dirty="0"/>
          </a:p>
        </p:txBody>
      </p:sp>
      <p:sp>
        <p:nvSpPr>
          <p:cNvPr id="4" name="Foliennummernplatzhalter 3"/>
          <p:cNvSpPr>
            <a:spLocks noGrp="1"/>
          </p:cNvSpPr>
          <p:nvPr>
            <p:ph type="sldNum" sz="quarter" idx="5"/>
          </p:nvPr>
        </p:nvSpPr>
        <p:spPr/>
        <p:txBody>
          <a:bodyPr/>
          <a:lstStyle/>
          <a:p>
            <a:fld id="{E71B1A70-ACF6-4E1B-878F-8CD077032936}" type="slidenum">
              <a:rPr lang="de-DE" smtClean="0"/>
              <a:pPr/>
              <a:t>12</a:t>
            </a:fld>
            <a:endParaRPr lang="de-DE"/>
          </a:p>
        </p:txBody>
      </p:sp>
    </p:spTree>
    <p:extLst>
      <p:ext uri="{BB962C8B-B14F-4D97-AF65-F5344CB8AC3E}">
        <p14:creationId xmlns:p14="http://schemas.microsoft.com/office/powerpoint/2010/main" val="890279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697163" y="549275"/>
            <a:ext cx="4532312" cy="2549525"/>
          </a:xfrm>
        </p:spPr>
      </p:sp>
      <p:sp>
        <p:nvSpPr>
          <p:cNvPr id="3" name="Notizenplatzhalter 2"/>
          <p:cNvSpPr>
            <a:spLocks noGrp="1"/>
          </p:cNvSpPr>
          <p:nvPr>
            <p:ph type="body" idx="1"/>
          </p:nvPr>
        </p:nvSpPr>
        <p:spPr/>
        <p:txBody>
          <a:bodyPr/>
          <a:lstStyle/>
          <a:p>
            <a:endParaRPr lang="de-DE" sz="1400" dirty="0">
              <a:latin typeface="Arial" panose="020B0604020202020204" pitchFamily="34" charset="0"/>
              <a:cs typeface="Arial" panose="020B0604020202020204" pitchFamily="34" charset="0"/>
            </a:endParaRPr>
          </a:p>
          <a:p>
            <a:endParaRPr lang="de-DE" sz="1400" dirty="0">
              <a:latin typeface="Arial" panose="020B0604020202020204" pitchFamily="34" charset="0"/>
              <a:cs typeface="Arial" panose="020B0604020202020204" pitchFamily="34" charset="0"/>
            </a:endParaRPr>
          </a:p>
          <a:p>
            <a:r>
              <a:rPr lang="de-DE" sz="1400" b="1" dirty="0">
                <a:latin typeface="Arial" panose="020B0604020202020204" pitchFamily="34" charset="0"/>
                <a:cs typeface="Arial" panose="020B0604020202020204" pitchFamily="34" charset="0"/>
              </a:rPr>
              <a:t>Inhalte:</a:t>
            </a:r>
          </a:p>
          <a:p>
            <a:r>
              <a:rPr lang="de-DE" sz="1400" dirty="0">
                <a:latin typeface="Arial" panose="020B0604020202020204" pitchFamily="34" charset="0"/>
                <a:cs typeface="Arial" panose="020B0604020202020204" pitchFamily="34" charset="0"/>
              </a:rPr>
              <a:t>OSKJ kurz vorstellen und auf die</a:t>
            </a:r>
          </a:p>
          <a:p>
            <a:r>
              <a:rPr lang="de-DE" sz="1400" dirty="0">
                <a:latin typeface="Arial" panose="020B0604020202020204" pitchFamily="34" charset="0"/>
                <a:cs typeface="Arial" panose="020B0604020202020204" pitchFamily="34" charset="0"/>
              </a:rPr>
              <a:t>Situation der Kinderrechte im FL – Errungenschaften und Herausforderungen - eingehen</a:t>
            </a:r>
          </a:p>
          <a:p>
            <a:endParaRPr lang="de-DE" sz="1400" dirty="0">
              <a:latin typeface="Arial" panose="020B0604020202020204" pitchFamily="34" charset="0"/>
              <a:cs typeface="Arial" panose="020B0604020202020204" pitchFamily="34" charset="0"/>
            </a:endParaRPr>
          </a:p>
          <a:p>
            <a:endParaRPr lang="de-DE" sz="1400" dirty="0">
              <a:latin typeface="Arial" panose="020B0604020202020204" pitchFamily="34" charset="0"/>
              <a:cs typeface="Arial" panose="020B0604020202020204" pitchFamily="34" charset="0"/>
            </a:endParaRPr>
          </a:p>
          <a:p>
            <a:r>
              <a:rPr lang="de-DE" sz="1400" dirty="0">
                <a:latin typeface="Arial" panose="020B0604020202020204" pitchFamily="34" charset="0"/>
                <a:cs typeface="Arial" panose="020B0604020202020204" pitchFamily="34" charset="0"/>
              </a:rPr>
              <a:t>OSKJ: </a:t>
            </a:r>
          </a:p>
          <a:p>
            <a:endParaRPr lang="de-DE" sz="1400" dirty="0">
              <a:latin typeface="Arial" panose="020B0604020202020204" pitchFamily="34" charset="0"/>
              <a:cs typeface="Arial" panose="020B0604020202020204" pitchFamily="34" charset="0"/>
            </a:endParaRPr>
          </a:p>
          <a:p>
            <a:r>
              <a:rPr lang="de-DE" sz="1400" dirty="0">
                <a:latin typeface="Arial" panose="020B0604020202020204" pitchFamily="34" charset="0"/>
                <a:cs typeface="Arial" panose="020B0604020202020204" pitchFamily="34" charset="0"/>
              </a:rPr>
              <a:t>Gibt es seit 1.1.2010</a:t>
            </a:r>
          </a:p>
          <a:p>
            <a:r>
              <a:rPr lang="de-DE" sz="1400" dirty="0">
                <a:latin typeface="Arial" panose="020B0604020202020204" pitchFamily="34" charset="0"/>
                <a:cs typeface="Arial" panose="020B0604020202020204" pitchFamily="34" charset="0"/>
              </a:rPr>
              <a:t>Sie hat den gesetzlichen Auftrag,</a:t>
            </a:r>
          </a:p>
          <a:p>
            <a:r>
              <a:rPr lang="de-DE" sz="1400" dirty="0">
                <a:latin typeface="Arial" panose="020B0604020202020204" pitchFamily="34" charset="0"/>
                <a:cs typeface="Arial" panose="020B0604020202020204" pitchFamily="34" charset="0"/>
              </a:rPr>
              <a:t>Anlauf – und Beschwerdestelle für </a:t>
            </a:r>
            <a:r>
              <a:rPr lang="de-DE" sz="1400" dirty="0" err="1">
                <a:latin typeface="Arial" panose="020B0604020202020204" pitchFamily="34" charset="0"/>
                <a:cs typeface="Arial" panose="020B0604020202020204" pitchFamily="34" charset="0"/>
              </a:rPr>
              <a:t>Ki</a:t>
            </a:r>
            <a:r>
              <a:rPr lang="de-DE" sz="1400" dirty="0">
                <a:latin typeface="Arial" panose="020B0604020202020204" pitchFamily="34" charset="0"/>
                <a:cs typeface="Arial" panose="020B0604020202020204" pitchFamily="34" charset="0"/>
              </a:rPr>
              <a:t> Ju im FL zu führen</a:t>
            </a:r>
          </a:p>
          <a:p>
            <a:r>
              <a:rPr lang="de-DE" sz="1400" dirty="0">
                <a:latin typeface="Arial" panose="020B0604020202020204" pitchFamily="34" charset="0"/>
                <a:cs typeface="Arial" panose="020B0604020202020204" pitchFamily="34" charset="0"/>
              </a:rPr>
              <a:t>Umsetzung der KRK  zu überwachen</a:t>
            </a:r>
          </a:p>
          <a:p>
            <a:endParaRPr lang="de-DE" sz="1400" dirty="0">
              <a:latin typeface="Arial" panose="020B0604020202020204" pitchFamily="34" charset="0"/>
              <a:cs typeface="Arial" panose="020B0604020202020204" pitchFamily="34" charset="0"/>
            </a:endParaRPr>
          </a:p>
          <a:p>
            <a:r>
              <a:rPr lang="de-DE" sz="1400" dirty="0">
                <a:latin typeface="Arial" panose="020B0604020202020204" pitchFamily="34" charset="0"/>
                <a:cs typeface="Arial" panose="020B0604020202020204" pitchFamily="34" charset="0"/>
              </a:rPr>
              <a:t>Seit Jan 2017 gehört die OSKJ zum VMR, der am 10.Dez.2016 gegründet wurde,</a:t>
            </a:r>
          </a:p>
        </p:txBody>
      </p:sp>
      <p:sp>
        <p:nvSpPr>
          <p:cNvPr id="4" name="Foliennummernplatzhalter 3"/>
          <p:cNvSpPr>
            <a:spLocks noGrp="1"/>
          </p:cNvSpPr>
          <p:nvPr>
            <p:ph type="sldNum" sz="quarter" idx="10"/>
          </p:nvPr>
        </p:nvSpPr>
        <p:spPr/>
        <p:txBody>
          <a:bodyPr/>
          <a:lstStyle/>
          <a:p>
            <a:fld id="{E71B1A70-ACF6-4E1B-878F-8CD077032936}" type="slidenum">
              <a:rPr lang="de-DE" smtClean="0"/>
              <a:pPr/>
              <a:t>13</a:t>
            </a:fld>
            <a:endParaRPr lang="de-DE"/>
          </a:p>
        </p:txBody>
      </p:sp>
    </p:spTree>
    <p:extLst>
      <p:ext uri="{BB962C8B-B14F-4D97-AF65-F5344CB8AC3E}">
        <p14:creationId xmlns:p14="http://schemas.microsoft.com/office/powerpoint/2010/main" val="1108553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698750" y="519113"/>
            <a:ext cx="4529138" cy="2547937"/>
          </a:xfrm>
        </p:spPr>
      </p:sp>
      <p:sp>
        <p:nvSpPr>
          <p:cNvPr id="3" name="Notizenplatzhalter 2"/>
          <p:cNvSpPr>
            <a:spLocks noGrp="1"/>
          </p:cNvSpPr>
          <p:nvPr>
            <p:ph type="body" idx="1"/>
          </p:nvPr>
        </p:nvSpPr>
        <p:spPr/>
        <p:txBody>
          <a:bodyPr>
            <a:noAutofit/>
          </a:bodyPr>
          <a:lstStyle/>
          <a:p>
            <a:pPr marL="0" indent="0">
              <a:buNone/>
            </a:pPr>
            <a:r>
              <a:rPr lang="de-DE" b="1" dirty="0">
                <a:latin typeface="Arial" panose="020B0604020202020204" pitchFamily="34" charset="0"/>
                <a:cs typeface="Arial" panose="020B0604020202020204" pitchFamily="34" charset="0"/>
              </a:rPr>
              <a:t>(</a:t>
            </a:r>
            <a:r>
              <a:rPr lang="de-DE" dirty="0">
                <a:latin typeface="Arial" panose="020B0604020202020204" pitchFamily="34" charset="0"/>
                <a:cs typeface="Arial" panose="020B0604020202020204" pitchFamily="34" charset="0"/>
              </a:rPr>
              <a:t>Wir wissen, dass die Kinderrechtskonvention von 1989 deshalb geschaffen wurde, weil junge Menschen zu ihrem Schutz und ihrer Förderung besondere Rechte benötigen. </a:t>
            </a:r>
          </a:p>
          <a:p>
            <a:endParaRPr lang="de-LI" dirty="0">
              <a:latin typeface="Arial" panose="020B0604020202020204" pitchFamily="34" charset="0"/>
              <a:cs typeface="Arial" panose="020B0604020202020204" pitchFamily="34" charset="0"/>
            </a:endParaRPr>
          </a:p>
          <a:p>
            <a:r>
              <a:rPr lang="de-LI" dirty="0">
                <a:latin typeface="Arial" panose="020B0604020202020204" pitchFamily="34" charset="0"/>
                <a:cs typeface="Arial" panose="020B0604020202020204" pitchFamily="34" charset="0"/>
              </a:rPr>
              <a:t>Kinder und Jugendliche können manchmal ganz schön laut und fordernd sein. Und jetzt berufen sie sich auch noch auf ihre Rechte? – Die sollen sich erst einmal benehmen und an die Regeln halten!   Dann kann man ja schauen, welche Wünsche und Forderungen man ihnen erfüllen will.</a:t>
            </a:r>
          </a:p>
          <a:p>
            <a:endParaRPr lang="de-LI" dirty="0">
              <a:latin typeface="Arial" panose="020B0604020202020204" pitchFamily="34" charset="0"/>
              <a:cs typeface="Arial" panose="020B0604020202020204" pitchFamily="34" charset="0"/>
            </a:endParaRPr>
          </a:p>
          <a:p>
            <a:r>
              <a:rPr lang="de-LI" dirty="0">
                <a:latin typeface="Arial" panose="020B0604020202020204" pitchFamily="34" charset="0"/>
                <a:cs typeface="Arial" panose="020B0604020202020204" pitchFamily="34" charset="0"/>
              </a:rPr>
              <a:t> …. denkt sich vielleicht manche gestresste erziehende Person…. </a:t>
            </a:r>
          </a:p>
          <a:p>
            <a:endParaRPr lang="de-LI" dirty="0">
              <a:latin typeface="Arial" panose="020B0604020202020204" pitchFamily="34" charset="0"/>
              <a:cs typeface="Arial" panose="020B0604020202020204" pitchFamily="34" charset="0"/>
            </a:endParaRPr>
          </a:p>
          <a:p>
            <a:r>
              <a:rPr lang="de-LI" dirty="0">
                <a:latin typeface="Arial" panose="020B0604020202020204" pitchFamily="34" charset="0"/>
                <a:cs typeface="Arial" panose="020B0604020202020204" pitchFamily="34" charset="0"/>
              </a:rPr>
              <a:t>So läuft das aber nicht – gemäss KRK gelten für </a:t>
            </a:r>
            <a:r>
              <a:rPr lang="de-LI" u="sng" dirty="0">
                <a:latin typeface="Arial" panose="020B0604020202020204" pitchFamily="34" charset="0"/>
                <a:cs typeface="Arial" panose="020B0604020202020204" pitchFamily="34" charset="0"/>
              </a:rPr>
              <a:t>alle </a:t>
            </a:r>
            <a:r>
              <a:rPr lang="de-LI" dirty="0">
                <a:latin typeface="Arial" panose="020B0604020202020204" pitchFamily="34" charset="0"/>
                <a:cs typeface="Arial" panose="020B0604020202020204" pitchFamily="34" charset="0"/>
              </a:rPr>
              <a:t>Kinder die gleichen Rechte, ob sie nun angepasst sind, oder wild. Ob sie ihre Pflichten erfüllen oder nicht, aus einer guten Familie kommen oder nicht etc. …. ALLE haben die gleichen Rechte – z.B. haben sie das Recht , ernstgenommen und gehört zu werden.  …. Abgesehen von der KRK:</a:t>
            </a:r>
          </a:p>
          <a:p>
            <a:endParaRPr lang="de-LI" dirty="0">
              <a:latin typeface="Arial" panose="020B0604020202020204" pitchFamily="34" charset="0"/>
              <a:cs typeface="Arial" panose="020B0604020202020204" pitchFamily="34" charset="0"/>
            </a:endParaRPr>
          </a:p>
          <a:p>
            <a:r>
              <a:rPr lang="de-LI" dirty="0">
                <a:latin typeface="Arial" panose="020B0604020202020204" pitchFamily="34" charset="0"/>
                <a:cs typeface="Arial" panose="020B0604020202020204" pitchFamily="34" charset="0"/>
              </a:rPr>
              <a:t>Vielleicht haben Sie auch schon die Erfahrung gemacht, dass es sich lohnt, Kindern auf Augenhöhe zu begegnen und ihnen ihre Rechte zuzugestehen. Wenn Kinder gehört und mit einbezogen werden, bringt das viele Vorteile </a:t>
            </a:r>
            <a:r>
              <a:rPr lang="de-LI" dirty="0" err="1">
                <a:latin typeface="Arial" panose="020B0604020202020204" pitchFamily="34" charset="0"/>
                <a:cs typeface="Arial" panose="020B0604020202020204" pitchFamily="34" charset="0"/>
              </a:rPr>
              <a:t>für‘s</a:t>
            </a:r>
            <a:r>
              <a:rPr lang="de-LI" dirty="0">
                <a:latin typeface="Arial" panose="020B0604020202020204" pitchFamily="34" charset="0"/>
                <a:cs typeface="Arial" panose="020B0604020202020204" pitchFamily="34" charset="0"/>
              </a:rPr>
              <a:t> Zusammenleben mit ihnen und fördert die Entwicklung der jungen Menschen zu Bürgern, die sich einbringen und Verantwortung übernehmen.</a:t>
            </a:r>
          </a:p>
        </p:txBody>
      </p:sp>
      <p:sp>
        <p:nvSpPr>
          <p:cNvPr id="4" name="Foliennummernplatzhalter 3"/>
          <p:cNvSpPr>
            <a:spLocks noGrp="1"/>
          </p:cNvSpPr>
          <p:nvPr>
            <p:ph type="sldNum" sz="quarter" idx="5"/>
          </p:nvPr>
        </p:nvSpPr>
        <p:spPr/>
        <p:txBody>
          <a:bodyPr/>
          <a:lstStyle/>
          <a:p>
            <a:fld id="{E71B1A70-ACF6-4E1B-878F-8CD077032936}" type="slidenum">
              <a:rPr lang="de-DE" smtClean="0"/>
              <a:pPr/>
              <a:t>2</a:t>
            </a:fld>
            <a:endParaRPr lang="de-DE"/>
          </a:p>
        </p:txBody>
      </p:sp>
    </p:spTree>
    <p:extLst>
      <p:ext uri="{BB962C8B-B14F-4D97-AF65-F5344CB8AC3E}">
        <p14:creationId xmlns:p14="http://schemas.microsoft.com/office/powerpoint/2010/main" val="4008905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678113" y="509588"/>
            <a:ext cx="4533900" cy="2549525"/>
          </a:xfrm>
        </p:spPr>
      </p:sp>
      <p:sp>
        <p:nvSpPr>
          <p:cNvPr id="3" name="Notizenplatzhalter 2"/>
          <p:cNvSpPr>
            <a:spLocks noGrp="1"/>
          </p:cNvSpPr>
          <p:nvPr>
            <p:ph type="body" idx="1"/>
          </p:nvPr>
        </p:nvSpPr>
        <p:spPr/>
        <p:txBody>
          <a:bodyPr>
            <a:normAutofit fontScale="92500"/>
          </a:bodyPr>
          <a:lstStyle/>
          <a:p>
            <a:endParaRPr lang="de-LI" sz="1400" dirty="0"/>
          </a:p>
          <a:p>
            <a:r>
              <a:rPr lang="de-LI" dirty="0">
                <a:latin typeface="Arial" panose="020B0604020202020204" pitchFamily="34" charset="0"/>
                <a:cs typeface="Arial" panose="020B0604020202020204" pitchFamily="34" charset="0"/>
              </a:rPr>
              <a:t>Die Konvention über die Rechte des Kindes wurde am 20.11.1989 von der Generalversammlung der Vereinten Nationen verabschiedet.</a:t>
            </a:r>
            <a:r>
              <a:rPr lang="de-LI" b="1" dirty="0">
                <a:latin typeface="Arial" panose="020B0604020202020204" pitchFamily="34" charset="0"/>
                <a:cs typeface="Arial" panose="020B0604020202020204" pitchFamily="34" charset="0"/>
              </a:rPr>
              <a:t> Liechtenstein hat die UNKRK 1995 ratifiziert. ( </a:t>
            </a:r>
            <a:r>
              <a:rPr lang="de-LI" dirty="0">
                <a:latin typeface="Arial" panose="020B0604020202020204" pitchFamily="34" charset="0"/>
                <a:cs typeface="Arial" panose="020B0604020202020204" pitchFamily="34" charset="0"/>
              </a:rPr>
              <a:t>Mit dem Beitritt verpflichten sich die Staaten, die in 54 Artikeln angelegte KRK zu achten, zu schützen und zu gewährleisten und sie in nationales Recht überzuführen.)</a:t>
            </a:r>
          </a:p>
          <a:p>
            <a:endParaRPr lang="de-LI" dirty="0">
              <a:latin typeface="Arial" panose="020B0604020202020204" pitchFamily="34" charset="0"/>
              <a:cs typeface="Arial" panose="020B0604020202020204" pitchFamily="34" charset="0"/>
            </a:endParaRPr>
          </a:p>
          <a:p>
            <a:r>
              <a:rPr lang="de-LI" b="1" dirty="0">
                <a:latin typeface="Arial" panose="020B0604020202020204" pitchFamily="34" charset="0"/>
                <a:cs typeface="Arial" panose="020B0604020202020204" pitchFamily="34" charset="0"/>
              </a:rPr>
              <a:t>Das Übereinkommen über die Rechte des Kindes hat die Sicht auf die Kinder weltweit verändert, indem sie die Kindheit als geschützten Lebensraum definiert. Kinder werden seither als eigenständige Individuen mit eigenen Rechten und als Teil der Familie und der Gesellschaft angesehen. Es wird ihnen eine eigene Meinung zugestanden, die sie auch äussern dürfen. </a:t>
            </a:r>
          </a:p>
          <a:p>
            <a:endParaRPr lang="de-LI" b="1" dirty="0">
              <a:latin typeface="Arial" panose="020B0604020202020204" pitchFamily="34" charset="0"/>
              <a:cs typeface="Arial" panose="020B0604020202020204" pitchFamily="34" charset="0"/>
            </a:endParaRPr>
          </a:p>
          <a:p>
            <a:r>
              <a:rPr lang="de-LI" b="1" dirty="0">
                <a:latin typeface="Arial" panose="020B0604020202020204" pitchFamily="34" charset="0"/>
                <a:cs typeface="Arial" panose="020B0604020202020204" pitchFamily="34" charset="0"/>
              </a:rPr>
              <a:t>(</a:t>
            </a:r>
            <a:r>
              <a:rPr lang="de-LI" dirty="0">
                <a:latin typeface="Arial" panose="020B0604020202020204" pitchFamily="34" charset="0"/>
                <a:cs typeface="Arial" panose="020B0604020202020204" pitchFamily="34" charset="0"/>
              </a:rPr>
              <a:t>Mittlerweile wurde die KRK von allen Mitgliedsstaaten der UNO ratifiziert, mit Ausnahme der USA.</a:t>
            </a:r>
          </a:p>
          <a:p>
            <a:endParaRPr lang="de-LI" dirty="0">
              <a:latin typeface="Arial" panose="020B0604020202020204" pitchFamily="34" charset="0"/>
              <a:cs typeface="Arial" panose="020B0604020202020204" pitchFamily="34" charset="0"/>
            </a:endParaRPr>
          </a:p>
          <a:p>
            <a:r>
              <a:rPr lang="de-LI" dirty="0">
                <a:latin typeface="Arial" panose="020B0604020202020204" pitchFamily="34" charset="0"/>
                <a:cs typeface="Arial" panose="020B0604020202020204" pitchFamily="34" charset="0"/>
              </a:rPr>
              <a:t>Im 54 Artikeln befasst sich die UNKRK mit den Rechten von Menschen von 0-18 Jahren sowie mit den Aufgaben von Familie, Gesellschaft und Staat gegenüber Kindern und Jugendlichen. An vielen Stellen wird die zentrale Rolle der Eltern und der Familie für die Entwicklung und Erziehung der Kinder betont.)</a:t>
            </a:r>
          </a:p>
        </p:txBody>
      </p:sp>
      <p:sp>
        <p:nvSpPr>
          <p:cNvPr id="4" name="Foliennummernplatzhalter 3"/>
          <p:cNvSpPr>
            <a:spLocks noGrp="1"/>
          </p:cNvSpPr>
          <p:nvPr>
            <p:ph type="sldNum" sz="quarter" idx="5"/>
          </p:nvPr>
        </p:nvSpPr>
        <p:spPr/>
        <p:txBody>
          <a:bodyPr/>
          <a:lstStyle/>
          <a:p>
            <a:fld id="{E71B1A70-ACF6-4E1B-878F-8CD077032936}" type="slidenum">
              <a:rPr lang="de-DE" smtClean="0"/>
              <a:pPr/>
              <a:t>3</a:t>
            </a:fld>
            <a:endParaRPr lang="de-DE"/>
          </a:p>
        </p:txBody>
      </p:sp>
    </p:spTree>
    <p:extLst>
      <p:ext uri="{BB962C8B-B14F-4D97-AF65-F5344CB8AC3E}">
        <p14:creationId xmlns:p14="http://schemas.microsoft.com/office/powerpoint/2010/main" val="2607587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697163" y="509588"/>
            <a:ext cx="4532312" cy="2549525"/>
          </a:xfrm>
        </p:spPr>
      </p:sp>
      <p:sp>
        <p:nvSpPr>
          <p:cNvPr id="3" name="Notizenplatzhalter 2"/>
          <p:cNvSpPr>
            <a:spLocks noGrp="1"/>
          </p:cNvSpPr>
          <p:nvPr>
            <p:ph type="body" idx="1"/>
          </p:nvPr>
        </p:nvSpPr>
        <p:spPr>
          <a:xfrm>
            <a:off x="992665" y="3228895"/>
            <a:ext cx="7941310" cy="3227716"/>
          </a:xfrm>
        </p:spPr>
        <p:txBody>
          <a:bodyPr>
            <a:normAutofit fontScale="25000" lnSpcReduction="20000"/>
          </a:bodyPr>
          <a:lstStyle/>
          <a:p>
            <a:r>
              <a:rPr lang="de-LI" sz="4800" b="1" dirty="0">
                <a:latin typeface="Arial" panose="020B0604020202020204" pitchFamily="34" charset="0"/>
                <a:cs typeface="Arial" panose="020B0604020202020204" pitchFamily="34" charset="0"/>
              </a:rPr>
              <a:t>Überblick über die Inhalte der KRK -  „Haus der KR“</a:t>
            </a:r>
          </a:p>
          <a:p>
            <a:endParaRPr lang="de-LI" sz="4800" b="1"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Dach besteht aus zwei Grundsätzen</a:t>
            </a:r>
          </a:p>
          <a:p>
            <a:r>
              <a:rPr lang="de-LI" sz="4800" b="1" dirty="0">
                <a:latin typeface="Arial" panose="020B0604020202020204" pitchFamily="34" charset="0"/>
                <a:cs typeface="Arial" panose="020B0604020202020204" pitchFamily="34" charset="0"/>
              </a:rPr>
              <a:t>Vorrang des Kindeswohls </a:t>
            </a:r>
            <a:r>
              <a:rPr lang="de-LI" sz="4800" dirty="0">
                <a:latin typeface="Arial" panose="020B0604020202020204" pitchFamily="34" charset="0"/>
                <a:cs typeface="Arial" panose="020B0604020202020204" pitchFamily="34" charset="0"/>
              </a:rPr>
              <a:t>In der Gesetzgebung, Verwaltung und Rechtsprechung, bei politischen und gesellschaftlichen Entscheidungen müssen die Interessen und Belange von Kindern vorrangig berücksichtigt werden. </a:t>
            </a:r>
            <a:r>
              <a:rPr lang="de-LI" sz="4000" dirty="0">
                <a:latin typeface="Arial" panose="020B0604020202020204" pitchFamily="34" charset="0"/>
                <a:cs typeface="Arial" panose="020B0604020202020204" pitchFamily="34" charset="0"/>
              </a:rPr>
              <a:t>Zudem muss systematisch geprüft werden, wie sich Entscheidungen auf Kinder auswirken. (Art. 3)</a:t>
            </a:r>
          </a:p>
          <a:p>
            <a:endParaRPr lang="de-LI" sz="4800"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Und Chancengerechtigkeit – </a:t>
            </a:r>
            <a:r>
              <a:rPr lang="de-LI" sz="4800" dirty="0">
                <a:latin typeface="Arial" panose="020B0604020202020204" pitchFamily="34" charset="0"/>
                <a:cs typeface="Arial" panose="020B0604020202020204" pitchFamily="34" charset="0"/>
              </a:rPr>
              <a:t>Der Staat muss sicherstellen, dass Kinder vor jeder Form der Diskriminierung und Bestrafung geschützt werden. Sie dürfen nicht aufgrund des Geschlechts, aufgrund einer Behinderung, wegen ihrer Staatsbürgerschaft oder Abstammung benachteiligt werden. (Art. 2)</a:t>
            </a:r>
          </a:p>
          <a:p>
            <a:endParaRPr lang="de-LI" sz="4800" dirty="0">
              <a:latin typeface="Arial" panose="020B0604020202020204" pitchFamily="34" charset="0"/>
              <a:cs typeface="Arial" panose="020B0604020202020204" pitchFamily="34" charset="0"/>
            </a:endParaRPr>
          </a:p>
          <a:p>
            <a:endParaRPr lang="de-LI" sz="4800"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Drei Säulen - Drei Rechtskategorien</a:t>
            </a:r>
          </a:p>
          <a:p>
            <a:r>
              <a:rPr lang="de-LI" sz="4800" u="sng" dirty="0">
                <a:latin typeface="Arial" panose="020B0604020202020204" pitchFamily="34" charset="0"/>
                <a:cs typeface="Arial" panose="020B0604020202020204" pitchFamily="34" charset="0"/>
              </a:rPr>
              <a:t>1. Schutzrechte </a:t>
            </a:r>
            <a:r>
              <a:rPr lang="de-LI" sz="4800" dirty="0">
                <a:latin typeface="Arial" panose="020B0604020202020204" pitchFamily="34" charset="0"/>
                <a:cs typeface="Arial" panose="020B0604020202020204" pitchFamily="34" charset="0"/>
              </a:rPr>
              <a:t>                                                                                                                                                 Schutz vor jeglicher Gewalt, vor Verwahrlosung, sexualisierter Gewalt und Ausbeutung jeder Art . </a:t>
            </a:r>
          </a:p>
          <a:p>
            <a:r>
              <a:rPr lang="de-LI" sz="4800" u="sng" dirty="0">
                <a:latin typeface="Arial" panose="020B0604020202020204" pitchFamily="34" charset="0"/>
                <a:cs typeface="Arial" panose="020B0604020202020204" pitchFamily="34" charset="0"/>
              </a:rPr>
              <a:t>2. Rechte zur Förderung und Entwicklung </a:t>
            </a:r>
            <a:r>
              <a:rPr lang="de-LI" sz="4800" dirty="0">
                <a:latin typeface="Arial" panose="020B0604020202020204" pitchFamily="34" charset="0"/>
                <a:cs typeface="Arial" panose="020B0604020202020204" pitchFamily="34" charset="0"/>
              </a:rPr>
              <a:t>                                                                                                            Die Staaten müssen die Grundbedürfnisse der Kinder decken und für Gesundheit und Bildung sorgen. </a:t>
            </a:r>
          </a:p>
          <a:p>
            <a:r>
              <a:rPr lang="de-LI" sz="4800" u="sng" dirty="0">
                <a:latin typeface="Arial" panose="020B0604020202020204" pitchFamily="34" charset="0"/>
                <a:cs typeface="Arial" panose="020B0604020202020204" pitchFamily="34" charset="0"/>
              </a:rPr>
              <a:t>3. Beteiligungsrechte                                                                                                                                             </a:t>
            </a:r>
            <a:r>
              <a:rPr lang="de-LI" sz="4800" dirty="0">
                <a:latin typeface="Arial" panose="020B0604020202020204" pitchFamily="34" charset="0"/>
                <a:cs typeface="Arial" panose="020B0604020202020204" pitchFamily="34" charset="0"/>
              </a:rPr>
              <a:t>Kinder haben bürgerliche und politische Rechte. Die Staaten müssen dafür sorgen, dass Kinder freien Zugang zu für sie verständlichen Informationen haben. Die Beteiligungsreche sichern Kindern zudem Meinungs-, Gedanken-, Gewissens- und Religionsfreiheit zu.</a:t>
            </a:r>
          </a:p>
          <a:p>
            <a:endParaRPr lang="de-LI" sz="4800" u="sng" dirty="0">
              <a:latin typeface="Arial" panose="020B0604020202020204" pitchFamily="34" charset="0"/>
              <a:cs typeface="Arial" panose="020B0604020202020204" pitchFamily="34" charset="0"/>
            </a:endParaRPr>
          </a:p>
          <a:p>
            <a:r>
              <a:rPr lang="de-LI" sz="4800" u="sng" dirty="0">
                <a:latin typeface="Arial" panose="020B0604020202020204" pitchFamily="34" charset="0"/>
                <a:cs typeface="Arial" panose="020B0604020202020204" pitchFamily="34" charset="0"/>
              </a:rPr>
              <a:t>Kinderrechte sind unteilbar, d.h. jedes Recht ist gleichermassen wichtig. </a:t>
            </a:r>
            <a:endParaRPr lang="de-LI" sz="4800" dirty="0">
              <a:latin typeface="Arial" panose="020B0604020202020204" pitchFamily="34" charset="0"/>
              <a:cs typeface="Arial" panose="020B0604020202020204" pitchFamily="34" charset="0"/>
            </a:endParaRPr>
          </a:p>
          <a:p>
            <a:endParaRPr lang="de-LI" sz="1400" dirty="0"/>
          </a:p>
        </p:txBody>
      </p:sp>
      <p:sp>
        <p:nvSpPr>
          <p:cNvPr id="4" name="Foliennummernplatzhalter 3"/>
          <p:cNvSpPr>
            <a:spLocks noGrp="1"/>
          </p:cNvSpPr>
          <p:nvPr>
            <p:ph type="sldNum" sz="quarter" idx="5"/>
          </p:nvPr>
        </p:nvSpPr>
        <p:spPr/>
        <p:txBody>
          <a:bodyPr/>
          <a:lstStyle/>
          <a:p>
            <a:fld id="{E71B1A70-ACF6-4E1B-878F-8CD077032936}" type="slidenum">
              <a:rPr lang="de-DE" smtClean="0"/>
              <a:pPr/>
              <a:t>4</a:t>
            </a:fld>
            <a:endParaRPr lang="de-DE"/>
          </a:p>
        </p:txBody>
      </p:sp>
    </p:spTree>
    <p:extLst>
      <p:ext uri="{BB962C8B-B14F-4D97-AF65-F5344CB8AC3E}">
        <p14:creationId xmlns:p14="http://schemas.microsoft.com/office/powerpoint/2010/main" val="3800634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697163" y="509588"/>
            <a:ext cx="4532312" cy="2549525"/>
          </a:xfrm>
        </p:spPr>
      </p:sp>
      <p:sp>
        <p:nvSpPr>
          <p:cNvPr id="3" name="Notizenplatzhalter 2"/>
          <p:cNvSpPr>
            <a:spLocks noGrp="1"/>
          </p:cNvSpPr>
          <p:nvPr>
            <p:ph type="body" idx="1"/>
          </p:nvPr>
        </p:nvSpPr>
        <p:spPr>
          <a:xfrm>
            <a:off x="992665" y="3228895"/>
            <a:ext cx="7941310" cy="3227716"/>
          </a:xfrm>
        </p:spPr>
        <p:txBody>
          <a:bodyPr>
            <a:normAutofit fontScale="25000" lnSpcReduction="20000"/>
          </a:bodyPr>
          <a:lstStyle/>
          <a:p>
            <a:r>
              <a:rPr lang="de-LI" sz="4800" b="1" dirty="0">
                <a:latin typeface="Arial" panose="020B0604020202020204" pitchFamily="34" charset="0"/>
                <a:cs typeface="Arial" panose="020B0604020202020204" pitchFamily="34" charset="0"/>
              </a:rPr>
              <a:t>Überblick über die Inhalte der KRK -  „Haus der KR“</a:t>
            </a:r>
          </a:p>
          <a:p>
            <a:endParaRPr lang="de-LI" sz="4800" b="1"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Dach besteht aus zwei Grundsätzen</a:t>
            </a:r>
          </a:p>
          <a:p>
            <a:r>
              <a:rPr lang="de-LI" sz="4800" b="1" dirty="0">
                <a:latin typeface="Arial" panose="020B0604020202020204" pitchFamily="34" charset="0"/>
                <a:cs typeface="Arial" panose="020B0604020202020204" pitchFamily="34" charset="0"/>
              </a:rPr>
              <a:t>Vorrang des Kindeswohls </a:t>
            </a:r>
            <a:r>
              <a:rPr lang="de-LI" sz="4800" dirty="0">
                <a:latin typeface="Arial" panose="020B0604020202020204" pitchFamily="34" charset="0"/>
                <a:cs typeface="Arial" panose="020B0604020202020204" pitchFamily="34" charset="0"/>
              </a:rPr>
              <a:t>In der Gesetzgebung, Verwaltung und Rechtsprechung, bei politischen und gesellschaftlichen Entscheidungen müssen die Interessen und Belange von Kindern vorrangig berücksichtigt werden. </a:t>
            </a:r>
            <a:r>
              <a:rPr lang="de-LI" sz="4000" dirty="0">
                <a:latin typeface="Arial" panose="020B0604020202020204" pitchFamily="34" charset="0"/>
                <a:cs typeface="Arial" panose="020B0604020202020204" pitchFamily="34" charset="0"/>
              </a:rPr>
              <a:t>Zudem muss systematisch geprüft werden, wie sich Entscheidungen auf Kinder auswirken. (Art. 3)</a:t>
            </a:r>
          </a:p>
          <a:p>
            <a:endParaRPr lang="de-LI" sz="4800"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Und Chancengerechtigkeit – </a:t>
            </a:r>
            <a:r>
              <a:rPr lang="de-LI" sz="4800" dirty="0">
                <a:latin typeface="Arial" panose="020B0604020202020204" pitchFamily="34" charset="0"/>
                <a:cs typeface="Arial" panose="020B0604020202020204" pitchFamily="34" charset="0"/>
              </a:rPr>
              <a:t>Der Staat muss sicherstellen, dass Kinder vor jeder Form der Diskriminierung und Bestrafung geschützt werden. Sie dürfen nicht aufgrund des Geschlechts, aufgrund einer Behinderung, wegen ihrer Staatsbürgerschaft oder Abstammung benachteiligt werden. (Art. 2)</a:t>
            </a:r>
          </a:p>
          <a:p>
            <a:endParaRPr lang="de-LI" sz="4800" dirty="0">
              <a:latin typeface="Arial" panose="020B0604020202020204" pitchFamily="34" charset="0"/>
              <a:cs typeface="Arial" panose="020B0604020202020204" pitchFamily="34" charset="0"/>
            </a:endParaRPr>
          </a:p>
          <a:p>
            <a:endParaRPr lang="de-LI" sz="4800"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Drei Säulen - Drei Rechtskategorien</a:t>
            </a:r>
          </a:p>
          <a:p>
            <a:r>
              <a:rPr lang="de-LI" sz="4800" u="sng" dirty="0">
                <a:latin typeface="Arial" panose="020B0604020202020204" pitchFamily="34" charset="0"/>
                <a:cs typeface="Arial" panose="020B0604020202020204" pitchFamily="34" charset="0"/>
              </a:rPr>
              <a:t>1. Schutzrechte </a:t>
            </a:r>
            <a:r>
              <a:rPr lang="de-LI" sz="4800" dirty="0">
                <a:latin typeface="Arial" panose="020B0604020202020204" pitchFamily="34" charset="0"/>
                <a:cs typeface="Arial" panose="020B0604020202020204" pitchFamily="34" charset="0"/>
              </a:rPr>
              <a:t>                                                                                                                                                 Schutz vor jeglicher Gewalt, vor Verwahrlosung, sexualisierter Gewalt und Ausbeutung jeder Art . </a:t>
            </a:r>
          </a:p>
          <a:p>
            <a:r>
              <a:rPr lang="de-LI" sz="4800" u="sng" dirty="0">
                <a:latin typeface="Arial" panose="020B0604020202020204" pitchFamily="34" charset="0"/>
                <a:cs typeface="Arial" panose="020B0604020202020204" pitchFamily="34" charset="0"/>
              </a:rPr>
              <a:t>2. Rechte zur Förderung und Entwicklung </a:t>
            </a:r>
            <a:r>
              <a:rPr lang="de-LI" sz="4800" dirty="0">
                <a:latin typeface="Arial" panose="020B0604020202020204" pitchFamily="34" charset="0"/>
                <a:cs typeface="Arial" panose="020B0604020202020204" pitchFamily="34" charset="0"/>
              </a:rPr>
              <a:t>                                                                                                            Die Staaten müssen die Grundbedürfnisse der Kinder decken und für Gesundheit und Bildung sorgen. </a:t>
            </a:r>
          </a:p>
          <a:p>
            <a:r>
              <a:rPr lang="de-LI" sz="4800" u="sng" dirty="0">
                <a:latin typeface="Arial" panose="020B0604020202020204" pitchFamily="34" charset="0"/>
                <a:cs typeface="Arial" panose="020B0604020202020204" pitchFamily="34" charset="0"/>
              </a:rPr>
              <a:t>3. Beteiligungsrechte                                                                                                                                             </a:t>
            </a:r>
            <a:r>
              <a:rPr lang="de-LI" sz="4800" dirty="0">
                <a:latin typeface="Arial" panose="020B0604020202020204" pitchFamily="34" charset="0"/>
                <a:cs typeface="Arial" panose="020B0604020202020204" pitchFamily="34" charset="0"/>
              </a:rPr>
              <a:t>Kinder haben bürgerliche und politische Rechte. Die Staaten müssen dafür sorgen, dass Kinder freien Zugang zu für sie verständlichen Informationen haben. Die Beteiligungsreche sichern Kindern zudem Meinungs-, Gedanken-, Gewissens- und Religionsfreiheit zu.</a:t>
            </a:r>
          </a:p>
          <a:p>
            <a:endParaRPr lang="de-LI" sz="4800" u="sng" dirty="0">
              <a:latin typeface="Arial" panose="020B0604020202020204" pitchFamily="34" charset="0"/>
              <a:cs typeface="Arial" panose="020B0604020202020204" pitchFamily="34" charset="0"/>
            </a:endParaRPr>
          </a:p>
          <a:p>
            <a:r>
              <a:rPr lang="de-LI" sz="4800" u="sng" dirty="0">
                <a:latin typeface="Arial" panose="020B0604020202020204" pitchFamily="34" charset="0"/>
                <a:cs typeface="Arial" panose="020B0604020202020204" pitchFamily="34" charset="0"/>
              </a:rPr>
              <a:t>Kinderrechte sind unteilbar, d.h. jedes Recht ist gleichermassen wichtig. </a:t>
            </a:r>
            <a:endParaRPr lang="de-LI" sz="4800" dirty="0">
              <a:latin typeface="Arial" panose="020B0604020202020204" pitchFamily="34" charset="0"/>
              <a:cs typeface="Arial" panose="020B0604020202020204" pitchFamily="34" charset="0"/>
            </a:endParaRPr>
          </a:p>
          <a:p>
            <a:endParaRPr lang="de-LI" sz="1400" dirty="0"/>
          </a:p>
        </p:txBody>
      </p:sp>
      <p:sp>
        <p:nvSpPr>
          <p:cNvPr id="4" name="Foliennummernplatzhalter 3"/>
          <p:cNvSpPr>
            <a:spLocks noGrp="1"/>
          </p:cNvSpPr>
          <p:nvPr>
            <p:ph type="sldNum" sz="quarter" idx="5"/>
          </p:nvPr>
        </p:nvSpPr>
        <p:spPr/>
        <p:txBody>
          <a:bodyPr/>
          <a:lstStyle/>
          <a:p>
            <a:fld id="{E71B1A70-ACF6-4E1B-878F-8CD077032936}" type="slidenum">
              <a:rPr lang="de-DE" smtClean="0"/>
              <a:pPr/>
              <a:t>5</a:t>
            </a:fld>
            <a:endParaRPr lang="de-DE"/>
          </a:p>
        </p:txBody>
      </p:sp>
    </p:spTree>
    <p:extLst>
      <p:ext uri="{BB962C8B-B14F-4D97-AF65-F5344CB8AC3E}">
        <p14:creationId xmlns:p14="http://schemas.microsoft.com/office/powerpoint/2010/main" val="14289458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697163" y="509588"/>
            <a:ext cx="4532312" cy="2549525"/>
          </a:xfrm>
        </p:spPr>
      </p:sp>
      <p:sp>
        <p:nvSpPr>
          <p:cNvPr id="3" name="Notizenplatzhalter 2"/>
          <p:cNvSpPr>
            <a:spLocks noGrp="1"/>
          </p:cNvSpPr>
          <p:nvPr>
            <p:ph type="body" idx="1"/>
          </p:nvPr>
        </p:nvSpPr>
        <p:spPr>
          <a:xfrm>
            <a:off x="992665" y="3228895"/>
            <a:ext cx="7941310" cy="3227716"/>
          </a:xfrm>
        </p:spPr>
        <p:txBody>
          <a:bodyPr>
            <a:normAutofit fontScale="25000" lnSpcReduction="20000"/>
          </a:bodyPr>
          <a:lstStyle/>
          <a:p>
            <a:r>
              <a:rPr lang="de-LI" sz="4800" b="1" dirty="0">
                <a:latin typeface="Arial" panose="020B0604020202020204" pitchFamily="34" charset="0"/>
                <a:cs typeface="Arial" panose="020B0604020202020204" pitchFamily="34" charset="0"/>
              </a:rPr>
              <a:t>Überblick über die Inhalte der KRK -  „Haus der KR“</a:t>
            </a:r>
          </a:p>
          <a:p>
            <a:endParaRPr lang="de-LI" sz="4800" b="1"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Dach besteht aus zwei Grundsätzen</a:t>
            </a:r>
          </a:p>
          <a:p>
            <a:r>
              <a:rPr lang="de-LI" sz="4800" b="1" dirty="0">
                <a:latin typeface="Arial" panose="020B0604020202020204" pitchFamily="34" charset="0"/>
                <a:cs typeface="Arial" panose="020B0604020202020204" pitchFamily="34" charset="0"/>
              </a:rPr>
              <a:t>Vorrang des Kindeswohls </a:t>
            </a:r>
            <a:r>
              <a:rPr lang="de-LI" sz="4800" dirty="0">
                <a:latin typeface="Arial" panose="020B0604020202020204" pitchFamily="34" charset="0"/>
                <a:cs typeface="Arial" panose="020B0604020202020204" pitchFamily="34" charset="0"/>
              </a:rPr>
              <a:t>In der Gesetzgebung, Verwaltung und Rechtsprechung, bei politischen und gesellschaftlichen Entscheidungen müssen die Interessen und Belange von Kindern vorrangig berücksichtigt werden. </a:t>
            </a:r>
            <a:r>
              <a:rPr lang="de-LI" sz="4000" dirty="0">
                <a:latin typeface="Arial" panose="020B0604020202020204" pitchFamily="34" charset="0"/>
                <a:cs typeface="Arial" panose="020B0604020202020204" pitchFamily="34" charset="0"/>
              </a:rPr>
              <a:t>Zudem muss systematisch geprüft werden, wie sich Entscheidungen auf Kinder auswirken. (Art. 3)</a:t>
            </a:r>
          </a:p>
          <a:p>
            <a:endParaRPr lang="de-LI" sz="4800"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Und Chancengerechtigkeit – </a:t>
            </a:r>
            <a:r>
              <a:rPr lang="de-LI" sz="4800" dirty="0">
                <a:latin typeface="Arial" panose="020B0604020202020204" pitchFamily="34" charset="0"/>
                <a:cs typeface="Arial" panose="020B0604020202020204" pitchFamily="34" charset="0"/>
              </a:rPr>
              <a:t>Der Staat muss sicherstellen, dass Kinder vor jeder Form der Diskriminierung und Bestrafung geschützt werden. Sie dürfen nicht aufgrund des Geschlechts, aufgrund einer Behinderung, wegen ihrer Staatsbürgerschaft oder Abstammung benachteiligt werden. (Art. 2)</a:t>
            </a:r>
          </a:p>
          <a:p>
            <a:endParaRPr lang="de-LI" sz="4800" dirty="0">
              <a:latin typeface="Arial" panose="020B0604020202020204" pitchFamily="34" charset="0"/>
              <a:cs typeface="Arial" panose="020B0604020202020204" pitchFamily="34" charset="0"/>
            </a:endParaRPr>
          </a:p>
          <a:p>
            <a:endParaRPr lang="de-LI" sz="4800"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Drei Säulen - Drei Rechtskategorien</a:t>
            </a:r>
          </a:p>
          <a:p>
            <a:r>
              <a:rPr lang="de-LI" sz="4800" u="sng" dirty="0">
                <a:latin typeface="Arial" panose="020B0604020202020204" pitchFamily="34" charset="0"/>
                <a:cs typeface="Arial" panose="020B0604020202020204" pitchFamily="34" charset="0"/>
              </a:rPr>
              <a:t>1. Schutzrechte </a:t>
            </a:r>
            <a:r>
              <a:rPr lang="de-LI" sz="4800" dirty="0">
                <a:latin typeface="Arial" panose="020B0604020202020204" pitchFamily="34" charset="0"/>
                <a:cs typeface="Arial" panose="020B0604020202020204" pitchFamily="34" charset="0"/>
              </a:rPr>
              <a:t>                                                                                                                                                 Schutz vor jeglicher Gewalt, vor Verwahrlosung, sexualisierter Gewalt und Ausbeutung jeder Art . </a:t>
            </a:r>
          </a:p>
          <a:p>
            <a:r>
              <a:rPr lang="de-LI" sz="4800" u="sng" dirty="0">
                <a:latin typeface="Arial" panose="020B0604020202020204" pitchFamily="34" charset="0"/>
                <a:cs typeface="Arial" panose="020B0604020202020204" pitchFamily="34" charset="0"/>
              </a:rPr>
              <a:t>2. Rechte zur Förderung und Entwicklung </a:t>
            </a:r>
            <a:r>
              <a:rPr lang="de-LI" sz="4800" dirty="0">
                <a:latin typeface="Arial" panose="020B0604020202020204" pitchFamily="34" charset="0"/>
                <a:cs typeface="Arial" panose="020B0604020202020204" pitchFamily="34" charset="0"/>
              </a:rPr>
              <a:t>                                                                                                            Die Staaten müssen die Grundbedürfnisse der Kinder decken und für Gesundheit und Bildung sorgen. </a:t>
            </a:r>
          </a:p>
          <a:p>
            <a:r>
              <a:rPr lang="de-LI" sz="4800" u="sng" dirty="0">
                <a:latin typeface="Arial" panose="020B0604020202020204" pitchFamily="34" charset="0"/>
                <a:cs typeface="Arial" panose="020B0604020202020204" pitchFamily="34" charset="0"/>
              </a:rPr>
              <a:t>3. Beteiligungsrechte                                                                                                                                             </a:t>
            </a:r>
            <a:r>
              <a:rPr lang="de-LI" sz="4800" dirty="0">
                <a:latin typeface="Arial" panose="020B0604020202020204" pitchFamily="34" charset="0"/>
                <a:cs typeface="Arial" panose="020B0604020202020204" pitchFamily="34" charset="0"/>
              </a:rPr>
              <a:t>Kinder haben bürgerliche und politische Rechte. Die Staaten müssen dafür sorgen, dass Kinder freien Zugang zu für sie verständlichen Informationen haben. Die Beteiligungsreche sichern Kindern zudem Meinungs-, Gedanken-, Gewissens- und Religionsfreiheit zu.</a:t>
            </a:r>
          </a:p>
          <a:p>
            <a:endParaRPr lang="de-LI" sz="4800" u="sng" dirty="0">
              <a:latin typeface="Arial" panose="020B0604020202020204" pitchFamily="34" charset="0"/>
              <a:cs typeface="Arial" panose="020B0604020202020204" pitchFamily="34" charset="0"/>
            </a:endParaRPr>
          </a:p>
          <a:p>
            <a:r>
              <a:rPr lang="de-LI" sz="4800" u="sng" dirty="0">
                <a:latin typeface="Arial" panose="020B0604020202020204" pitchFamily="34" charset="0"/>
                <a:cs typeface="Arial" panose="020B0604020202020204" pitchFamily="34" charset="0"/>
              </a:rPr>
              <a:t>Kinderrechte sind unteilbar, d.h. jedes Recht ist gleichermassen wichtig. </a:t>
            </a:r>
            <a:endParaRPr lang="de-LI" sz="4800" dirty="0">
              <a:latin typeface="Arial" panose="020B0604020202020204" pitchFamily="34" charset="0"/>
              <a:cs typeface="Arial" panose="020B0604020202020204" pitchFamily="34" charset="0"/>
            </a:endParaRPr>
          </a:p>
          <a:p>
            <a:endParaRPr lang="de-LI" sz="1400" dirty="0"/>
          </a:p>
        </p:txBody>
      </p:sp>
      <p:sp>
        <p:nvSpPr>
          <p:cNvPr id="4" name="Foliennummernplatzhalter 3"/>
          <p:cNvSpPr>
            <a:spLocks noGrp="1"/>
          </p:cNvSpPr>
          <p:nvPr>
            <p:ph type="sldNum" sz="quarter" idx="5"/>
          </p:nvPr>
        </p:nvSpPr>
        <p:spPr/>
        <p:txBody>
          <a:bodyPr/>
          <a:lstStyle/>
          <a:p>
            <a:fld id="{E71B1A70-ACF6-4E1B-878F-8CD077032936}" type="slidenum">
              <a:rPr lang="de-DE" smtClean="0"/>
              <a:pPr/>
              <a:t>6</a:t>
            </a:fld>
            <a:endParaRPr lang="de-DE"/>
          </a:p>
        </p:txBody>
      </p:sp>
    </p:spTree>
    <p:extLst>
      <p:ext uri="{BB962C8B-B14F-4D97-AF65-F5344CB8AC3E}">
        <p14:creationId xmlns:p14="http://schemas.microsoft.com/office/powerpoint/2010/main" val="9044228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697163" y="509588"/>
            <a:ext cx="4532312" cy="2549525"/>
          </a:xfrm>
        </p:spPr>
      </p:sp>
      <p:sp>
        <p:nvSpPr>
          <p:cNvPr id="3" name="Notizenplatzhalter 2"/>
          <p:cNvSpPr>
            <a:spLocks noGrp="1"/>
          </p:cNvSpPr>
          <p:nvPr>
            <p:ph type="body" idx="1"/>
          </p:nvPr>
        </p:nvSpPr>
        <p:spPr>
          <a:xfrm>
            <a:off x="992665" y="3228895"/>
            <a:ext cx="7941310" cy="3227716"/>
          </a:xfrm>
        </p:spPr>
        <p:txBody>
          <a:bodyPr>
            <a:normAutofit fontScale="25000" lnSpcReduction="20000"/>
          </a:bodyPr>
          <a:lstStyle/>
          <a:p>
            <a:r>
              <a:rPr lang="de-LI" sz="4800" b="1" dirty="0">
                <a:latin typeface="Arial" panose="020B0604020202020204" pitchFamily="34" charset="0"/>
                <a:cs typeface="Arial" panose="020B0604020202020204" pitchFamily="34" charset="0"/>
              </a:rPr>
              <a:t>Überblick über die Inhalte der KRK -  „Haus der KR“</a:t>
            </a:r>
          </a:p>
          <a:p>
            <a:endParaRPr lang="de-LI" sz="4800" b="1"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Dach besteht aus zwei Grundsätzen</a:t>
            </a:r>
          </a:p>
          <a:p>
            <a:r>
              <a:rPr lang="de-LI" sz="4800" b="1" dirty="0">
                <a:latin typeface="Arial" panose="020B0604020202020204" pitchFamily="34" charset="0"/>
                <a:cs typeface="Arial" panose="020B0604020202020204" pitchFamily="34" charset="0"/>
              </a:rPr>
              <a:t>Vorrang des Kindeswohls </a:t>
            </a:r>
            <a:r>
              <a:rPr lang="de-LI" sz="4800" dirty="0">
                <a:latin typeface="Arial" panose="020B0604020202020204" pitchFamily="34" charset="0"/>
                <a:cs typeface="Arial" panose="020B0604020202020204" pitchFamily="34" charset="0"/>
              </a:rPr>
              <a:t>In der Gesetzgebung, Verwaltung und Rechtsprechung, bei politischen und gesellschaftlichen Entscheidungen müssen die Interessen und Belange von Kindern vorrangig berücksichtigt werden. </a:t>
            </a:r>
            <a:r>
              <a:rPr lang="de-LI" sz="4000" dirty="0">
                <a:latin typeface="Arial" panose="020B0604020202020204" pitchFamily="34" charset="0"/>
                <a:cs typeface="Arial" panose="020B0604020202020204" pitchFamily="34" charset="0"/>
              </a:rPr>
              <a:t>Zudem muss systematisch geprüft werden, wie sich Entscheidungen auf Kinder auswirken. (Art. 3)</a:t>
            </a:r>
          </a:p>
          <a:p>
            <a:endParaRPr lang="de-LI" sz="4800"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Und Chancengerechtigkeit – </a:t>
            </a:r>
            <a:r>
              <a:rPr lang="de-LI" sz="4800" dirty="0">
                <a:latin typeface="Arial" panose="020B0604020202020204" pitchFamily="34" charset="0"/>
                <a:cs typeface="Arial" panose="020B0604020202020204" pitchFamily="34" charset="0"/>
              </a:rPr>
              <a:t>Der Staat muss sicherstellen, dass Kinder vor jeder Form der Diskriminierung und Bestrafung geschützt werden. Sie dürfen nicht aufgrund des Geschlechts, aufgrund einer Behinderung, wegen ihrer Staatsbürgerschaft oder Abstammung benachteiligt werden. (Art. 2)</a:t>
            </a:r>
          </a:p>
          <a:p>
            <a:endParaRPr lang="de-LI" sz="4800" dirty="0">
              <a:latin typeface="Arial" panose="020B0604020202020204" pitchFamily="34" charset="0"/>
              <a:cs typeface="Arial" panose="020B0604020202020204" pitchFamily="34" charset="0"/>
            </a:endParaRPr>
          </a:p>
          <a:p>
            <a:endParaRPr lang="de-LI" sz="4800"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Drei Säulen - Drei Rechtskategorien</a:t>
            </a:r>
          </a:p>
          <a:p>
            <a:r>
              <a:rPr lang="de-LI" sz="4800" u="sng" dirty="0">
                <a:latin typeface="Arial" panose="020B0604020202020204" pitchFamily="34" charset="0"/>
                <a:cs typeface="Arial" panose="020B0604020202020204" pitchFamily="34" charset="0"/>
              </a:rPr>
              <a:t>1. Schutzrechte </a:t>
            </a:r>
            <a:r>
              <a:rPr lang="de-LI" sz="4800" dirty="0">
                <a:latin typeface="Arial" panose="020B0604020202020204" pitchFamily="34" charset="0"/>
                <a:cs typeface="Arial" panose="020B0604020202020204" pitchFamily="34" charset="0"/>
              </a:rPr>
              <a:t>                                                                                                                                                 Schutz vor jeglicher Gewalt, vor Verwahrlosung, sexualisierter Gewalt und Ausbeutung jeder Art . </a:t>
            </a:r>
          </a:p>
          <a:p>
            <a:r>
              <a:rPr lang="de-LI" sz="4800" u="sng" dirty="0">
                <a:latin typeface="Arial" panose="020B0604020202020204" pitchFamily="34" charset="0"/>
                <a:cs typeface="Arial" panose="020B0604020202020204" pitchFamily="34" charset="0"/>
              </a:rPr>
              <a:t>2. Rechte zur Förderung und Entwicklung </a:t>
            </a:r>
            <a:r>
              <a:rPr lang="de-LI" sz="4800" dirty="0">
                <a:latin typeface="Arial" panose="020B0604020202020204" pitchFamily="34" charset="0"/>
                <a:cs typeface="Arial" panose="020B0604020202020204" pitchFamily="34" charset="0"/>
              </a:rPr>
              <a:t>                                                                                                            Die Staaten müssen die Grundbedürfnisse der Kinder decken und für Gesundheit und Bildung sorgen. </a:t>
            </a:r>
          </a:p>
          <a:p>
            <a:r>
              <a:rPr lang="de-LI" sz="4800" u="sng" dirty="0">
                <a:latin typeface="Arial" panose="020B0604020202020204" pitchFamily="34" charset="0"/>
                <a:cs typeface="Arial" panose="020B0604020202020204" pitchFamily="34" charset="0"/>
              </a:rPr>
              <a:t>3. Beteiligungsrechte                                                                                                                                             </a:t>
            </a:r>
            <a:r>
              <a:rPr lang="de-LI" sz="4800" dirty="0">
                <a:latin typeface="Arial" panose="020B0604020202020204" pitchFamily="34" charset="0"/>
                <a:cs typeface="Arial" panose="020B0604020202020204" pitchFamily="34" charset="0"/>
              </a:rPr>
              <a:t>Kinder haben bürgerliche und politische Rechte. Die Staaten müssen dafür sorgen, dass Kinder freien Zugang zu für sie verständlichen Informationen haben. Die Beteiligungsreche sichern Kindern zudem Meinungs-, Gedanken-, Gewissens- und Religionsfreiheit zu.</a:t>
            </a:r>
          </a:p>
          <a:p>
            <a:endParaRPr lang="de-LI" sz="4800" u="sng" dirty="0">
              <a:latin typeface="Arial" panose="020B0604020202020204" pitchFamily="34" charset="0"/>
              <a:cs typeface="Arial" panose="020B0604020202020204" pitchFamily="34" charset="0"/>
            </a:endParaRPr>
          </a:p>
          <a:p>
            <a:r>
              <a:rPr lang="de-LI" sz="4800" u="sng" dirty="0">
                <a:latin typeface="Arial" panose="020B0604020202020204" pitchFamily="34" charset="0"/>
                <a:cs typeface="Arial" panose="020B0604020202020204" pitchFamily="34" charset="0"/>
              </a:rPr>
              <a:t>Kinderrechte sind unteilbar, d.h. jedes Recht ist gleichermassen wichtig. </a:t>
            </a:r>
            <a:endParaRPr lang="de-LI" sz="4800" dirty="0">
              <a:latin typeface="Arial" panose="020B0604020202020204" pitchFamily="34" charset="0"/>
              <a:cs typeface="Arial" panose="020B0604020202020204" pitchFamily="34" charset="0"/>
            </a:endParaRPr>
          </a:p>
          <a:p>
            <a:endParaRPr lang="de-LI" sz="1400" dirty="0"/>
          </a:p>
        </p:txBody>
      </p:sp>
      <p:sp>
        <p:nvSpPr>
          <p:cNvPr id="4" name="Foliennummernplatzhalter 3"/>
          <p:cNvSpPr>
            <a:spLocks noGrp="1"/>
          </p:cNvSpPr>
          <p:nvPr>
            <p:ph type="sldNum" sz="quarter" idx="5"/>
          </p:nvPr>
        </p:nvSpPr>
        <p:spPr/>
        <p:txBody>
          <a:bodyPr/>
          <a:lstStyle/>
          <a:p>
            <a:fld id="{E71B1A70-ACF6-4E1B-878F-8CD077032936}" type="slidenum">
              <a:rPr lang="de-DE" smtClean="0"/>
              <a:pPr/>
              <a:t>7</a:t>
            </a:fld>
            <a:endParaRPr lang="de-DE"/>
          </a:p>
        </p:txBody>
      </p:sp>
    </p:spTree>
    <p:extLst>
      <p:ext uri="{BB962C8B-B14F-4D97-AF65-F5344CB8AC3E}">
        <p14:creationId xmlns:p14="http://schemas.microsoft.com/office/powerpoint/2010/main" val="7418560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697163" y="509588"/>
            <a:ext cx="4532312" cy="2549525"/>
          </a:xfrm>
        </p:spPr>
      </p:sp>
      <p:sp>
        <p:nvSpPr>
          <p:cNvPr id="3" name="Notizenplatzhalter 2"/>
          <p:cNvSpPr>
            <a:spLocks noGrp="1"/>
          </p:cNvSpPr>
          <p:nvPr>
            <p:ph type="body" idx="1"/>
          </p:nvPr>
        </p:nvSpPr>
        <p:spPr>
          <a:xfrm>
            <a:off x="992665" y="3228895"/>
            <a:ext cx="7941310" cy="3227716"/>
          </a:xfrm>
        </p:spPr>
        <p:txBody>
          <a:bodyPr>
            <a:normAutofit fontScale="25000" lnSpcReduction="20000"/>
          </a:bodyPr>
          <a:lstStyle/>
          <a:p>
            <a:r>
              <a:rPr lang="de-LI" sz="4800" b="1" dirty="0">
                <a:latin typeface="Arial" panose="020B0604020202020204" pitchFamily="34" charset="0"/>
                <a:cs typeface="Arial" panose="020B0604020202020204" pitchFamily="34" charset="0"/>
              </a:rPr>
              <a:t>Überblick über die Inhalte der KRK -  „Haus der KR“</a:t>
            </a:r>
          </a:p>
          <a:p>
            <a:endParaRPr lang="de-LI" sz="4800" b="1"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Dach besteht aus zwei Grundsätzen</a:t>
            </a:r>
          </a:p>
          <a:p>
            <a:r>
              <a:rPr lang="de-LI" sz="4800" b="1" dirty="0">
                <a:latin typeface="Arial" panose="020B0604020202020204" pitchFamily="34" charset="0"/>
                <a:cs typeface="Arial" panose="020B0604020202020204" pitchFamily="34" charset="0"/>
              </a:rPr>
              <a:t>Vorrang des Kindeswohls </a:t>
            </a:r>
            <a:r>
              <a:rPr lang="de-LI" sz="4800" dirty="0">
                <a:latin typeface="Arial" panose="020B0604020202020204" pitchFamily="34" charset="0"/>
                <a:cs typeface="Arial" panose="020B0604020202020204" pitchFamily="34" charset="0"/>
              </a:rPr>
              <a:t>In der Gesetzgebung, Verwaltung und Rechtsprechung, bei politischen und gesellschaftlichen Entscheidungen müssen die Interessen und Belange von Kindern vorrangig berücksichtigt werden. </a:t>
            </a:r>
            <a:r>
              <a:rPr lang="de-LI" sz="4000" dirty="0">
                <a:latin typeface="Arial" panose="020B0604020202020204" pitchFamily="34" charset="0"/>
                <a:cs typeface="Arial" panose="020B0604020202020204" pitchFamily="34" charset="0"/>
              </a:rPr>
              <a:t>Zudem muss systematisch geprüft werden, wie sich Entscheidungen auf Kinder auswirken. (Art. 3)</a:t>
            </a:r>
          </a:p>
          <a:p>
            <a:endParaRPr lang="de-LI" sz="4800"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Und Chancengerechtigkeit – </a:t>
            </a:r>
            <a:r>
              <a:rPr lang="de-LI" sz="4800" dirty="0">
                <a:latin typeface="Arial" panose="020B0604020202020204" pitchFamily="34" charset="0"/>
                <a:cs typeface="Arial" panose="020B0604020202020204" pitchFamily="34" charset="0"/>
              </a:rPr>
              <a:t>Der Staat muss sicherstellen, dass Kinder vor jeder Form der Diskriminierung und Bestrafung geschützt werden. Sie dürfen nicht aufgrund des Geschlechts, aufgrund einer Behinderung, wegen ihrer Staatsbürgerschaft oder Abstammung benachteiligt werden. (Art. 2)</a:t>
            </a:r>
          </a:p>
          <a:p>
            <a:endParaRPr lang="de-LI" sz="4800" dirty="0">
              <a:latin typeface="Arial" panose="020B0604020202020204" pitchFamily="34" charset="0"/>
              <a:cs typeface="Arial" panose="020B0604020202020204" pitchFamily="34" charset="0"/>
            </a:endParaRPr>
          </a:p>
          <a:p>
            <a:endParaRPr lang="de-LI" sz="4800"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Drei Säulen - Drei Rechtskategorien</a:t>
            </a:r>
          </a:p>
          <a:p>
            <a:r>
              <a:rPr lang="de-LI" sz="4800" u="sng" dirty="0">
                <a:latin typeface="Arial" panose="020B0604020202020204" pitchFamily="34" charset="0"/>
                <a:cs typeface="Arial" panose="020B0604020202020204" pitchFamily="34" charset="0"/>
              </a:rPr>
              <a:t>1. Schutzrechte </a:t>
            </a:r>
            <a:r>
              <a:rPr lang="de-LI" sz="4800" dirty="0">
                <a:latin typeface="Arial" panose="020B0604020202020204" pitchFamily="34" charset="0"/>
                <a:cs typeface="Arial" panose="020B0604020202020204" pitchFamily="34" charset="0"/>
              </a:rPr>
              <a:t>                                                                                                                                                 Schutz vor jeglicher Gewalt, vor Verwahrlosung, sexualisierter Gewalt und Ausbeutung jeder Art . </a:t>
            </a:r>
          </a:p>
          <a:p>
            <a:r>
              <a:rPr lang="de-LI" sz="4800" u="sng" dirty="0">
                <a:latin typeface="Arial" panose="020B0604020202020204" pitchFamily="34" charset="0"/>
                <a:cs typeface="Arial" panose="020B0604020202020204" pitchFamily="34" charset="0"/>
              </a:rPr>
              <a:t>2. Rechte zur Förderung und Entwicklung </a:t>
            </a:r>
            <a:r>
              <a:rPr lang="de-LI" sz="4800" dirty="0">
                <a:latin typeface="Arial" panose="020B0604020202020204" pitchFamily="34" charset="0"/>
                <a:cs typeface="Arial" panose="020B0604020202020204" pitchFamily="34" charset="0"/>
              </a:rPr>
              <a:t>                                                                                                            Die Staaten müssen die Grundbedürfnisse der Kinder decken und für Gesundheit und Bildung sorgen. </a:t>
            </a:r>
          </a:p>
          <a:p>
            <a:r>
              <a:rPr lang="de-LI" sz="4800" u="sng" dirty="0">
                <a:latin typeface="Arial" panose="020B0604020202020204" pitchFamily="34" charset="0"/>
                <a:cs typeface="Arial" panose="020B0604020202020204" pitchFamily="34" charset="0"/>
              </a:rPr>
              <a:t>3. Beteiligungsrechte                                                                                                                                             </a:t>
            </a:r>
            <a:r>
              <a:rPr lang="de-LI" sz="4800" dirty="0">
                <a:latin typeface="Arial" panose="020B0604020202020204" pitchFamily="34" charset="0"/>
                <a:cs typeface="Arial" panose="020B0604020202020204" pitchFamily="34" charset="0"/>
              </a:rPr>
              <a:t>Kinder haben bürgerliche und politische Rechte. Die Staaten müssen dafür sorgen, dass Kinder freien Zugang zu für sie verständlichen Informationen haben. Die Beteiligungsreche sichern Kindern zudem Meinungs-, Gedanken-, Gewissens- und Religionsfreiheit zu.</a:t>
            </a:r>
          </a:p>
          <a:p>
            <a:endParaRPr lang="de-LI" sz="4800" u="sng" dirty="0">
              <a:latin typeface="Arial" panose="020B0604020202020204" pitchFamily="34" charset="0"/>
              <a:cs typeface="Arial" panose="020B0604020202020204" pitchFamily="34" charset="0"/>
            </a:endParaRPr>
          </a:p>
          <a:p>
            <a:r>
              <a:rPr lang="de-LI" sz="4800" u="sng" dirty="0">
                <a:latin typeface="Arial" panose="020B0604020202020204" pitchFamily="34" charset="0"/>
                <a:cs typeface="Arial" panose="020B0604020202020204" pitchFamily="34" charset="0"/>
              </a:rPr>
              <a:t>Kinderrechte sind unteilbar, d.h. jedes Recht ist gleichermassen wichtig. </a:t>
            </a:r>
            <a:endParaRPr lang="de-LI" sz="4800" dirty="0">
              <a:latin typeface="Arial" panose="020B0604020202020204" pitchFamily="34" charset="0"/>
              <a:cs typeface="Arial" panose="020B0604020202020204" pitchFamily="34" charset="0"/>
            </a:endParaRPr>
          </a:p>
          <a:p>
            <a:endParaRPr lang="de-LI" sz="1400" dirty="0"/>
          </a:p>
        </p:txBody>
      </p:sp>
      <p:sp>
        <p:nvSpPr>
          <p:cNvPr id="4" name="Foliennummernplatzhalter 3"/>
          <p:cNvSpPr>
            <a:spLocks noGrp="1"/>
          </p:cNvSpPr>
          <p:nvPr>
            <p:ph type="sldNum" sz="quarter" idx="5"/>
          </p:nvPr>
        </p:nvSpPr>
        <p:spPr/>
        <p:txBody>
          <a:bodyPr/>
          <a:lstStyle/>
          <a:p>
            <a:fld id="{E71B1A70-ACF6-4E1B-878F-8CD077032936}" type="slidenum">
              <a:rPr lang="de-DE" smtClean="0"/>
              <a:pPr/>
              <a:t>8</a:t>
            </a:fld>
            <a:endParaRPr lang="de-DE"/>
          </a:p>
        </p:txBody>
      </p:sp>
    </p:spTree>
    <p:extLst>
      <p:ext uri="{BB962C8B-B14F-4D97-AF65-F5344CB8AC3E}">
        <p14:creationId xmlns:p14="http://schemas.microsoft.com/office/powerpoint/2010/main" val="26519114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697163" y="509588"/>
            <a:ext cx="4532312" cy="2549525"/>
          </a:xfrm>
        </p:spPr>
      </p:sp>
      <p:sp>
        <p:nvSpPr>
          <p:cNvPr id="3" name="Notizenplatzhalter 2"/>
          <p:cNvSpPr>
            <a:spLocks noGrp="1"/>
          </p:cNvSpPr>
          <p:nvPr>
            <p:ph type="body" idx="1"/>
          </p:nvPr>
        </p:nvSpPr>
        <p:spPr>
          <a:xfrm>
            <a:off x="992665" y="3228895"/>
            <a:ext cx="7941310" cy="3227716"/>
          </a:xfrm>
        </p:spPr>
        <p:txBody>
          <a:bodyPr>
            <a:normAutofit fontScale="25000" lnSpcReduction="20000"/>
          </a:bodyPr>
          <a:lstStyle/>
          <a:p>
            <a:r>
              <a:rPr lang="de-LI" sz="4800" b="1" dirty="0">
                <a:latin typeface="Arial" panose="020B0604020202020204" pitchFamily="34" charset="0"/>
                <a:cs typeface="Arial" panose="020B0604020202020204" pitchFamily="34" charset="0"/>
              </a:rPr>
              <a:t>Überblick über die Inhalte der KRK -  „Haus der KR“</a:t>
            </a:r>
          </a:p>
          <a:p>
            <a:endParaRPr lang="de-LI" sz="4800" b="1"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Dach besteht aus zwei Grundsätzen</a:t>
            </a:r>
          </a:p>
          <a:p>
            <a:r>
              <a:rPr lang="de-LI" sz="4800" b="1" dirty="0">
                <a:latin typeface="Arial" panose="020B0604020202020204" pitchFamily="34" charset="0"/>
                <a:cs typeface="Arial" panose="020B0604020202020204" pitchFamily="34" charset="0"/>
              </a:rPr>
              <a:t>Vorrang des Kindeswohls </a:t>
            </a:r>
            <a:r>
              <a:rPr lang="de-LI" sz="4800" dirty="0">
                <a:latin typeface="Arial" panose="020B0604020202020204" pitchFamily="34" charset="0"/>
                <a:cs typeface="Arial" panose="020B0604020202020204" pitchFamily="34" charset="0"/>
              </a:rPr>
              <a:t>In der Gesetzgebung, Verwaltung und Rechtsprechung, bei politischen und gesellschaftlichen Entscheidungen müssen die Interessen und Belange von Kindern vorrangig berücksichtigt werden. </a:t>
            </a:r>
            <a:r>
              <a:rPr lang="de-LI" sz="4000" dirty="0">
                <a:latin typeface="Arial" panose="020B0604020202020204" pitchFamily="34" charset="0"/>
                <a:cs typeface="Arial" panose="020B0604020202020204" pitchFamily="34" charset="0"/>
              </a:rPr>
              <a:t>Zudem muss systematisch geprüft werden, wie sich Entscheidungen auf Kinder auswirken. (Art. 3)</a:t>
            </a:r>
          </a:p>
          <a:p>
            <a:endParaRPr lang="de-LI" sz="4800"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Und Chancengerechtigkeit – </a:t>
            </a:r>
            <a:r>
              <a:rPr lang="de-LI" sz="4800" dirty="0">
                <a:latin typeface="Arial" panose="020B0604020202020204" pitchFamily="34" charset="0"/>
                <a:cs typeface="Arial" panose="020B0604020202020204" pitchFamily="34" charset="0"/>
              </a:rPr>
              <a:t>Der Staat muss sicherstellen, dass Kinder vor jeder Form der Diskriminierung und Bestrafung geschützt werden. Sie dürfen nicht aufgrund des Geschlechts, aufgrund einer Behinderung, wegen ihrer Staatsbürgerschaft oder Abstammung benachteiligt werden. (Art. 2)</a:t>
            </a:r>
          </a:p>
          <a:p>
            <a:endParaRPr lang="de-LI" sz="4800" dirty="0">
              <a:latin typeface="Arial" panose="020B0604020202020204" pitchFamily="34" charset="0"/>
              <a:cs typeface="Arial" panose="020B0604020202020204" pitchFamily="34" charset="0"/>
            </a:endParaRPr>
          </a:p>
          <a:p>
            <a:endParaRPr lang="de-LI" sz="4800" dirty="0">
              <a:latin typeface="Arial" panose="020B0604020202020204" pitchFamily="34" charset="0"/>
              <a:cs typeface="Arial" panose="020B0604020202020204" pitchFamily="34" charset="0"/>
            </a:endParaRPr>
          </a:p>
          <a:p>
            <a:r>
              <a:rPr lang="de-LI" sz="4800" b="1" dirty="0">
                <a:latin typeface="Arial" panose="020B0604020202020204" pitchFamily="34" charset="0"/>
                <a:cs typeface="Arial" panose="020B0604020202020204" pitchFamily="34" charset="0"/>
              </a:rPr>
              <a:t>Drei Säulen - Drei Rechtskategorien</a:t>
            </a:r>
          </a:p>
          <a:p>
            <a:r>
              <a:rPr lang="de-LI" sz="4800" u="sng" dirty="0">
                <a:latin typeface="Arial" panose="020B0604020202020204" pitchFamily="34" charset="0"/>
                <a:cs typeface="Arial" panose="020B0604020202020204" pitchFamily="34" charset="0"/>
              </a:rPr>
              <a:t>1. Schutzrechte </a:t>
            </a:r>
            <a:r>
              <a:rPr lang="de-LI" sz="4800" dirty="0">
                <a:latin typeface="Arial" panose="020B0604020202020204" pitchFamily="34" charset="0"/>
                <a:cs typeface="Arial" panose="020B0604020202020204" pitchFamily="34" charset="0"/>
              </a:rPr>
              <a:t>                                                                                                                                                 Schutz vor jeglicher Gewalt, vor Verwahrlosung, sexualisierter Gewalt und Ausbeutung jeder Art . </a:t>
            </a:r>
          </a:p>
          <a:p>
            <a:r>
              <a:rPr lang="de-LI" sz="4800" u="sng" dirty="0">
                <a:latin typeface="Arial" panose="020B0604020202020204" pitchFamily="34" charset="0"/>
                <a:cs typeface="Arial" panose="020B0604020202020204" pitchFamily="34" charset="0"/>
              </a:rPr>
              <a:t>2. Rechte zur Förderung und Entwicklung </a:t>
            </a:r>
            <a:r>
              <a:rPr lang="de-LI" sz="4800" dirty="0">
                <a:latin typeface="Arial" panose="020B0604020202020204" pitchFamily="34" charset="0"/>
                <a:cs typeface="Arial" panose="020B0604020202020204" pitchFamily="34" charset="0"/>
              </a:rPr>
              <a:t>                                                                                                            Die Staaten müssen die Grundbedürfnisse der Kinder decken und für Gesundheit und Bildung sorgen. </a:t>
            </a:r>
          </a:p>
          <a:p>
            <a:r>
              <a:rPr lang="de-LI" sz="4800" u="sng" dirty="0">
                <a:latin typeface="Arial" panose="020B0604020202020204" pitchFamily="34" charset="0"/>
                <a:cs typeface="Arial" panose="020B0604020202020204" pitchFamily="34" charset="0"/>
              </a:rPr>
              <a:t>3. Beteiligungsrechte                                                                                                                                             </a:t>
            </a:r>
            <a:r>
              <a:rPr lang="de-LI" sz="4800" dirty="0">
                <a:latin typeface="Arial" panose="020B0604020202020204" pitchFamily="34" charset="0"/>
                <a:cs typeface="Arial" panose="020B0604020202020204" pitchFamily="34" charset="0"/>
              </a:rPr>
              <a:t>Kinder haben bürgerliche und politische Rechte. Die Staaten müssen dafür sorgen, dass Kinder freien Zugang zu für sie verständlichen Informationen haben. Die Beteiligungsreche sichern Kindern zudem Meinungs-, Gedanken-, Gewissens- und Religionsfreiheit zu.</a:t>
            </a:r>
          </a:p>
          <a:p>
            <a:endParaRPr lang="de-LI" sz="4800" u="sng" dirty="0">
              <a:latin typeface="Arial" panose="020B0604020202020204" pitchFamily="34" charset="0"/>
              <a:cs typeface="Arial" panose="020B0604020202020204" pitchFamily="34" charset="0"/>
            </a:endParaRPr>
          </a:p>
          <a:p>
            <a:r>
              <a:rPr lang="de-LI" sz="4800" u="sng" dirty="0">
                <a:latin typeface="Arial" panose="020B0604020202020204" pitchFamily="34" charset="0"/>
                <a:cs typeface="Arial" panose="020B0604020202020204" pitchFamily="34" charset="0"/>
              </a:rPr>
              <a:t>Kinderrechte sind unteilbar, d.h. jedes Recht ist gleichermassen wichtig. </a:t>
            </a:r>
            <a:endParaRPr lang="de-LI" sz="4800" dirty="0">
              <a:latin typeface="Arial" panose="020B0604020202020204" pitchFamily="34" charset="0"/>
              <a:cs typeface="Arial" panose="020B0604020202020204" pitchFamily="34" charset="0"/>
            </a:endParaRPr>
          </a:p>
          <a:p>
            <a:endParaRPr lang="de-LI" sz="1400" dirty="0"/>
          </a:p>
        </p:txBody>
      </p:sp>
      <p:sp>
        <p:nvSpPr>
          <p:cNvPr id="4" name="Foliennummernplatzhalter 3"/>
          <p:cNvSpPr>
            <a:spLocks noGrp="1"/>
          </p:cNvSpPr>
          <p:nvPr>
            <p:ph type="sldNum" sz="quarter" idx="5"/>
          </p:nvPr>
        </p:nvSpPr>
        <p:spPr/>
        <p:txBody>
          <a:bodyPr/>
          <a:lstStyle/>
          <a:p>
            <a:fld id="{E71B1A70-ACF6-4E1B-878F-8CD077032936}" type="slidenum">
              <a:rPr lang="de-DE" smtClean="0"/>
              <a:pPr/>
              <a:t>9</a:t>
            </a:fld>
            <a:endParaRPr lang="de-DE"/>
          </a:p>
        </p:txBody>
      </p:sp>
    </p:spTree>
    <p:extLst>
      <p:ext uri="{BB962C8B-B14F-4D97-AF65-F5344CB8AC3E}">
        <p14:creationId xmlns:p14="http://schemas.microsoft.com/office/powerpoint/2010/main" val="738688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cid:image001.png@01D4A777.9B163E20" TargetMode="Externa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CH"/>
              <a:t>Mastertitelformat bearbeiten</a:t>
            </a:r>
            <a:endParaRPr lang="de-DE"/>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CH"/>
              <a:t>Master-Untertitelformat bearbeiten</a:t>
            </a:r>
            <a:endParaRPr lang="de-DE"/>
          </a:p>
        </p:txBody>
      </p:sp>
      <p:sp>
        <p:nvSpPr>
          <p:cNvPr id="4" name="Datumsplatzhalter 3"/>
          <p:cNvSpPr>
            <a:spLocks noGrp="1"/>
          </p:cNvSpPr>
          <p:nvPr>
            <p:ph type="dt" sz="half" idx="10"/>
          </p:nvPr>
        </p:nvSpPr>
        <p:spPr/>
        <p:txBody>
          <a:bodyPr/>
          <a:lstStyle/>
          <a:p>
            <a:fld id="{55658D1B-C58D-4A8A-9344-078415D99F0B}" type="datetime1">
              <a:rPr lang="de-DE" smtClean="0"/>
              <a:pPr/>
              <a:t>18.07.2023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1591FA7-3D9A-7246-929A-CABB9CF46351}"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Mastertitelformat bearbeiten</a:t>
            </a:r>
            <a:endParaRPr lang="de-DE" dirty="0"/>
          </a:p>
        </p:txBody>
      </p:sp>
      <p:sp>
        <p:nvSpPr>
          <p:cNvPr id="3" name="Inhaltsplatzhalter 2"/>
          <p:cNvSpPr>
            <a:spLocks noGrp="1"/>
          </p:cNvSpPr>
          <p:nvPr>
            <p:ph idx="1"/>
          </p:nvPr>
        </p:nvSpPr>
        <p:spPr/>
        <p:txBody>
          <a:bodyPr/>
          <a:lstStyle/>
          <a:p>
            <a:pPr lvl="0"/>
            <a:r>
              <a:rPr lang="de-CH" dirty="0"/>
              <a:t>Mastertextformat bearbeiten</a:t>
            </a:r>
          </a:p>
          <a:p>
            <a:pPr lvl="1"/>
            <a:r>
              <a:rPr lang="de-CH" dirty="0"/>
              <a:t>Zweite Ebene</a:t>
            </a:r>
          </a:p>
          <a:p>
            <a:pPr lvl="2"/>
            <a:r>
              <a:rPr lang="de-CH" dirty="0"/>
              <a:t>Dritte Ebene</a:t>
            </a:r>
          </a:p>
          <a:p>
            <a:pPr lvl="3"/>
            <a:r>
              <a:rPr lang="de-CH" dirty="0"/>
              <a:t>Vierte Ebene</a:t>
            </a:r>
          </a:p>
          <a:p>
            <a:pPr lvl="4"/>
            <a:r>
              <a:rPr lang="de-CH" dirty="0"/>
              <a:t>Fünfte Ebene</a:t>
            </a:r>
            <a:endParaRPr lang="de-DE" dirty="0"/>
          </a:p>
        </p:txBody>
      </p:sp>
      <p:sp>
        <p:nvSpPr>
          <p:cNvPr id="4" name="Datumsplatzhalter 3"/>
          <p:cNvSpPr>
            <a:spLocks noGrp="1"/>
          </p:cNvSpPr>
          <p:nvPr>
            <p:ph type="dt" sz="half" idx="10"/>
          </p:nvPr>
        </p:nvSpPr>
        <p:spPr/>
        <p:txBody>
          <a:bodyPr/>
          <a:lstStyle/>
          <a:p>
            <a:fld id="{9C9B094D-C369-4976-8B23-F6A7F29A2137}" type="datetime1">
              <a:rPr lang="de-DE" smtClean="0"/>
              <a:pPr/>
              <a:t>18.07.2023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1591FA7-3D9A-7246-929A-CABB9CF46351}" type="slidenum">
              <a:rPr lang="de-DE" smtClean="0"/>
              <a:pPr/>
              <a:t>‹Nr.›</a:t>
            </a:fld>
            <a:endParaRPr lang="de-DE"/>
          </a:p>
        </p:txBody>
      </p:sp>
      <p:pic>
        <p:nvPicPr>
          <p:cNvPr id="7" name="Bild 6"/>
          <p:cNvPicPr>
            <a:picLocks noChangeAspect="1"/>
          </p:cNvPicPr>
          <p:nvPr userDrawn="1"/>
        </p:nvPicPr>
        <p:blipFill>
          <a:blip r:embed="rId2"/>
          <a:stretch>
            <a:fillRect/>
          </a:stretch>
        </p:blipFill>
        <p:spPr>
          <a:xfrm>
            <a:off x="609600" y="274638"/>
            <a:ext cx="853440" cy="1456944"/>
          </a:xfrm>
          <a:prstGeom prst="rect">
            <a:avLst/>
          </a:prstGeom>
        </p:spPr>
      </p:pic>
      <p:pic>
        <p:nvPicPr>
          <p:cNvPr id="8" name="Picture 4" descr="cid:image001.png@01D3FCEA.3B253F80">
            <a:extLst>
              <a:ext uri="{FF2B5EF4-FFF2-40B4-BE49-F238E27FC236}">
                <a16:creationId xmlns:a16="http://schemas.microsoft.com/office/drawing/2014/main" id="{C5C8B7E0-A7CA-4943-B05B-E9F58C8FD6F7}"/>
              </a:ext>
            </a:extLst>
          </p:cNvPr>
          <p:cNvPicPr>
            <a:picLocks noChangeAspect="1" noChangeArrowheads="1"/>
          </p:cNvPicPr>
          <p:nvPr userDrawn="1"/>
        </p:nvPicPr>
        <p:blipFill>
          <a:blip r:embed="rId3" r:link="rId4">
            <a:extLst>
              <a:ext uri="{28A0092B-C50C-407E-A947-70E740481C1C}">
                <a14:useLocalDpi xmlns:a14="http://schemas.microsoft.com/office/drawing/2010/main" val="0"/>
              </a:ext>
            </a:extLst>
          </a:blip>
          <a:srcRect/>
          <a:stretch>
            <a:fillRect/>
          </a:stretch>
        </p:blipFill>
        <p:spPr bwMode="auto">
          <a:xfrm>
            <a:off x="9653313" y="5625002"/>
            <a:ext cx="2175024" cy="71626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A49ACE3-9F09-4416-8510-2CCE8B7FBC63}" type="datetime1">
              <a:rPr lang="de-DE" smtClean="0"/>
              <a:pPr/>
              <a:t>18.07.2023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91591FA7-3D9A-7246-929A-CABB9CF46351}"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1424C0-6D09-4E92-8F52-EB5423FA0709}" type="datetime1">
              <a:rPr lang="de-DE" smtClean="0"/>
              <a:pPr/>
              <a:t>18.07.2023</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591FA7-3D9A-7246-929A-CABB9CF46351}"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hf sldNum="0" hdr="0" ftr="0" dt="0"/>
  <p:txStyles>
    <p:titleStyle>
      <a:lvl1pPr algn="ctr" defTabSz="457200" rtl="0" eaLnBrk="1" latinLnBrk="0" hangingPunct="1">
        <a:spcBef>
          <a:spcPct val="0"/>
        </a:spcBef>
        <a:buNone/>
        <a:defRPr sz="4400" kern="1200">
          <a:solidFill>
            <a:srgbClr val="71008D"/>
          </a:solidFill>
          <a:latin typeface="Myriad Pro"/>
          <a:ea typeface="+mj-ea"/>
          <a:cs typeface="Myriad Pro"/>
        </a:defRPr>
      </a:lvl1pPr>
    </p:titleStyle>
    <p:bodyStyle>
      <a:lvl1pPr marL="342900" indent="-342900" algn="l" defTabSz="457200" rtl="0" eaLnBrk="1" latinLnBrk="0" hangingPunct="1">
        <a:spcBef>
          <a:spcPct val="20000"/>
        </a:spcBef>
        <a:buFont typeface="Arial"/>
        <a:buChar char="•"/>
        <a:defRPr sz="3200" kern="1200">
          <a:solidFill>
            <a:schemeClr val="tx1">
              <a:lumMod val="50000"/>
              <a:lumOff val="50000"/>
            </a:schemeClr>
          </a:solidFill>
          <a:latin typeface="Myriad Pro"/>
          <a:ea typeface="+mn-ea"/>
          <a:cs typeface="Myriad Pro"/>
        </a:defRPr>
      </a:lvl1pPr>
      <a:lvl2pPr marL="742950" indent="-285750" algn="l" defTabSz="457200" rtl="0" eaLnBrk="1" latinLnBrk="0" hangingPunct="1">
        <a:spcBef>
          <a:spcPct val="20000"/>
        </a:spcBef>
        <a:buFont typeface="Arial"/>
        <a:buChar char="–"/>
        <a:defRPr sz="2800" kern="1200">
          <a:solidFill>
            <a:schemeClr val="tx1">
              <a:lumMod val="50000"/>
              <a:lumOff val="50000"/>
            </a:schemeClr>
          </a:solidFill>
          <a:latin typeface="Myriad Pro"/>
          <a:ea typeface="+mn-ea"/>
          <a:cs typeface="Myriad Pro"/>
        </a:defRPr>
      </a:lvl2pPr>
      <a:lvl3pPr marL="1143000" indent="-228600" algn="l" defTabSz="457200" rtl="0" eaLnBrk="1" latinLnBrk="0" hangingPunct="1">
        <a:spcBef>
          <a:spcPct val="20000"/>
        </a:spcBef>
        <a:buFont typeface="Arial"/>
        <a:buChar char="•"/>
        <a:defRPr sz="2400" kern="1200">
          <a:solidFill>
            <a:schemeClr val="tx1">
              <a:lumMod val="50000"/>
              <a:lumOff val="50000"/>
            </a:schemeClr>
          </a:solidFill>
          <a:latin typeface="Myriad Pro"/>
          <a:ea typeface="+mn-ea"/>
          <a:cs typeface="Myriad Pro"/>
        </a:defRPr>
      </a:lvl3pPr>
      <a:lvl4pPr marL="1600200" indent="-228600" algn="l" defTabSz="457200" rtl="0" eaLnBrk="1" latinLnBrk="0" hangingPunct="1">
        <a:spcBef>
          <a:spcPct val="20000"/>
        </a:spcBef>
        <a:buFont typeface="Arial"/>
        <a:buChar char="–"/>
        <a:defRPr sz="2000" kern="1200">
          <a:solidFill>
            <a:schemeClr val="tx1">
              <a:lumMod val="50000"/>
              <a:lumOff val="50000"/>
            </a:schemeClr>
          </a:solidFill>
          <a:latin typeface="Myriad Pro"/>
          <a:ea typeface="+mn-ea"/>
          <a:cs typeface="Myriad Pro"/>
        </a:defRPr>
      </a:lvl4pPr>
      <a:lvl5pPr marL="2057400" indent="-228600" algn="l" defTabSz="457200" rtl="0" eaLnBrk="1" latinLnBrk="0" hangingPunct="1">
        <a:spcBef>
          <a:spcPct val="20000"/>
        </a:spcBef>
        <a:buFont typeface="Arial"/>
        <a:buChar char="»"/>
        <a:defRPr sz="2000" kern="1200">
          <a:solidFill>
            <a:schemeClr val="tx1">
              <a:lumMod val="50000"/>
              <a:lumOff val="50000"/>
            </a:schemeClr>
          </a:solidFill>
          <a:latin typeface="Myriad Pro"/>
          <a:ea typeface="+mn-ea"/>
          <a:cs typeface="Myriad Pro"/>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cid:image001.png@01D4A777.9B163E20"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kinderanwaltschaft.ch/"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3.xml"/><Relationship Id="rId5" Type="http://schemas.openxmlformats.org/officeDocument/2006/relationships/image" Target="cid:image001.png@01D4A777.9B163E20"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tertitel 2"/>
          <p:cNvSpPr txBox="1">
            <a:spLocks/>
          </p:cNvSpPr>
          <p:nvPr/>
        </p:nvSpPr>
        <p:spPr>
          <a:xfrm>
            <a:off x="3048000" y="4644086"/>
            <a:ext cx="6400800" cy="1147114"/>
          </a:xfrm>
          <a:prstGeom prst="rect">
            <a:avLst/>
          </a:prstGeom>
        </p:spPr>
        <p:txBody>
          <a:bodyPr vert="horz" lIns="91440" tIns="45720" rIns="91440" bIns="45720" rtlCol="0">
            <a:normAutofit/>
          </a:bodyPr>
          <a:lstStyle/>
          <a:p>
            <a:pPr algn="ctr" defTabSz="457200">
              <a:spcBef>
                <a:spcPct val="20000"/>
              </a:spcBef>
              <a:defRPr/>
            </a:pPr>
            <a:endParaRPr lang="de-DE" sz="3200" dirty="0">
              <a:solidFill>
                <a:srgbClr val="660066"/>
              </a:solidFill>
              <a:latin typeface="Myriad Pro"/>
              <a:cs typeface="Myriad Pro"/>
            </a:endParaRPr>
          </a:p>
        </p:txBody>
      </p:sp>
      <p:pic>
        <p:nvPicPr>
          <p:cNvPr id="5" name="Bild 4"/>
          <p:cNvPicPr>
            <a:picLocks noChangeAspect="1"/>
          </p:cNvPicPr>
          <p:nvPr/>
        </p:nvPicPr>
        <p:blipFill>
          <a:blip r:embed="rId3"/>
          <a:stretch>
            <a:fillRect/>
          </a:stretch>
        </p:blipFill>
        <p:spPr>
          <a:xfrm>
            <a:off x="3796207" y="711695"/>
            <a:ext cx="4572000" cy="2513706"/>
          </a:xfrm>
          <a:prstGeom prst="rect">
            <a:avLst/>
          </a:prstGeom>
        </p:spPr>
      </p:pic>
      <p:pic>
        <p:nvPicPr>
          <p:cNvPr id="7" name="Picture 4" descr="cid:image001.png@01D3FCEA.3B253F80">
            <a:extLst>
              <a:ext uri="{FF2B5EF4-FFF2-40B4-BE49-F238E27FC236}">
                <a16:creationId xmlns:a16="http://schemas.microsoft.com/office/drawing/2014/main" id="{C5C8B7E0-A7CA-4943-B05B-E9F58C8FD6F7}"/>
              </a:ext>
            </a:extLst>
          </p:cNvPr>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3359696" y="3425640"/>
            <a:ext cx="2304256" cy="1147113"/>
          </a:xfrm>
          <a:prstGeom prst="rect">
            <a:avLst/>
          </a:prstGeom>
          <a:noFill/>
          <a:extLst>
            <a:ext uri="{909E8E84-426E-40DD-AFC4-6F175D3DCCD1}">
              <a14:hiddenFill xmlns:a14="http://schemas.microsoft.com/office/drawing/2010/main">
                <a:solidFill>
                  <a:srgbClr val="FFFFFF"/>
                </a:solidFill>
              </a14:hiddenFill>
            </a:ext>
          </a:extLst>
        </p:spPr>
      </p:pic>
      <p:sp>
        <p:nvSpPr>
          <p:cNvPr id="8" name="Textfeld 7">
            <a:extLst>
              <a:ext uri="{FF2B5EF4-FFF2-40B4-BE49-F238E27FC236}">
                <a16:creationId xmlns:a16="http://schemas.microsoft.com/office/drawing/2014/main" id="{786B295E-6D64-4798-9B8A-7D943510028D}"/>
              </a:ext>
            </a:extLst>
          </p:cNvPr>
          <p:cNvSpPr txBox="1"/>
          <p:nvPr/>
        </p:nvSpPr>
        <p:spPr>
          <a:xfrm>
            <a:off x="5591944" y="3425639"/>
            <a:ext cx="3384376" cy="1477328"/>
          </a:xfrm>
          <a:prstGeom prst="rect">
            <a:avLst/>
          </a:prstGeom>
          <a:noFill/>
        </p:spPr>
        <p:txBody>
          <a:bodyPr wrap="square" rtlCol="0">
            <a:spAutoFit/>
          </a:bodyPr>
          <a:lstStyle/>
          <a:p>
            <a:r>
              <a:rPr lang="de-LI" dirty="0"/>
              <a:t>   im </a:t>
            </a:r>
          </a:p>
          <a:p>
            <a:r>
              <a:rPr lang="de-LI" dirty="0"/>
              <a:t>   </a:t>
            </a:r>
            <a:r>
              <a:rPr lang="de-LI" dirty="0">
                <a:latin typeface="Myriad Pro" panose="020B0503030403020204" pitchFamily="34" charset="0"/>
              </a:rPr>
              <a:t>Verein für Menschenrechte</a:t>
            </a:r>
          </a:p>
          <a:p>
            <a:r>
              <a:rPr lang="de-LI" dirty="0">
                <a:latin typeface="Myriad Pro" panose="020B0503030403020204" pitchFamily="34" charset="0"/>
              </a:rPr>
              <a:t>    in Liechtenstein </a:t>
            </a:r>
          </a:p>
          <a:p>
            <a:endParaRPr lang="de-LI" dirty="0"/>
          </a:p>
          <a:p>
            <a:r>
              <a:rPr lang="de-LI" dirty="0"/>
              <a:t>    </a:t>
            </a:r>
            <a:endParaRPr lang="de-LI" dirty="0">
              <a:latin typeface="Myriad Pro" panose="020B0503030403020204" pitchFamily="34" charset="0"/>
            </a:endParaRPr>
          </a:p>
        </p:txBody>
      </p:sp>
    </p:spTree>
    <p:extLst>
      <p:ext uri="{BB962C8B-B14F-4D97-AF65-F5344CB8AC3E}">
        <p14:creationId xmlns:p14="http://schemas.microsoft.com/office/powerpoint/2010/main" val="2060472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515AEA-FF0D-4A8E-8A73-D44EF28152FC}"/>
              </a:ext>
            </a:extLst>
          </p:cNvPr>
          <p:cNvSpPr>
            <a:spLocks noGrp="1"/>
          </p:cNvSpPr>
          <p:nvPr>
            <p:ph type="title"/>
          </p:nvPr>
        </p:nvSpPr>
        <p:spPr/>
        <p:txBody>
          <a:bodyPr>
            <a:normAutofit fontScale="90000"/>
          </a:bodyPr>
          <a:lstStyle/>
          <a:p>
            <a:r>
              <a:rPr lang="de-LI" b="1" dirty="0"/>
              <a:t>3. </a:t>
            </a:r>
            <a:r>
              <a:rPr lang="de-LI" b="1" dirty="0" err="1"/>
              <a:t>Obsorgeregelung</a:t>
            </a:r>
            <a:r>
              <a:rPr lang="de-LI" b="1" dirty="0"/>
              <a:t> für nicht </a:t>
            </a:r>
            <a:br>
              <a:rPr lang="de-LI" b="1" dirty="0"/>
            </a:br>
            <a:r>
              <a:rPr lang="de-LI" b="1" dirty="0"/>
              <a:t>verheiratete Paare</a:t>
            </a:r>
          </a:p>
        </p:txBody>
      </p:sp>
      <p:sp>
        <p:nvSpPr>
          <p:cNvPr id="4" name="Inhaltsplatzhalter 3">
            <a:extLst>
              <a:ext uri="{FF2B5EF4-FFF2-40B4-BE49-F238E27FC236}">
                <a16:creationId xmlns:a16="http://schemas.microsoft.com/office/drawing/2014/main" id="{5202003F-C97F-2FF9-11A9-5A45313F36B5}"/>
              </a:ext>
            </a:extLst>
          </p:cNvPr>
          <p:cNvSpPr>
            <a:spLocks noGrp="1"/>
          </p:cNvSpPr>
          <p:nvPr>
            <p:ph idx="1"/>
          </p:nvPr>
        </p:nvSpPr>
        <p:spPr/>
        <p:txBody>
          <a:bodyPr>
            <a:normAutofit/>
          </a:bodyPr>
          <a:lstStyle/>
          <a:p>
            <a:pPr marL="0" indent="0">
              <a:buNone/>
            </a:pPr>
            <a:r>
              <a:rPr lang="de-LI" b="1" dirty="0"/>
              <a:t>Heutige Praxis: </a:t>
            </a:r>
          </a:p>
          <a:p>
            <a:pPr marL="0" indent="0">
              <a:buNone/>
            </a:pPr>
            <a:r>
              <a:rPr lang="de-LI" dirty="0"/>
              <a:t>Pflegschaftsgericht verlangt vom KJD eine schriftliche Stellungnahme, d.h. KJD muss Abklärungen treffen</a:t>
            </a:r>
          </a:p>
          <a:p>
            <a:pPr marL="0" indent="0">
              <a:buNone/>
            </a:pPr>
            <a:r>
              <a:rPr lang="de-LI" b="1" dirty="0"/>
              <a:t>Vereinfachung des Prozesses:</a:t>
            </a:r>
          </a:p>
          <a:p>
            <a:r>
              <a:rPr lang="de-LI" dirty="0"/>
              <a:t>Anstatt Abklärungsgespräch im KJD müssen Eltern lediglich ein Formular ausfüllen</a:t>
            </a:r>
          </a:p>
          <a:p>
            <a:r>
              <a:rPr lang="de-LI" dirty="0"/>
              <a:t>Änderung der Praxis des Pflegschaftsgerichts (Art. 106 </a:t>
            </a:r>
            <a:r>
              <a:rPr lang="de-LI" dirty="0" err="1"/>
              <a:t>AussStrG</a:t>
            </a:r>
            <a:r>
              <a:rPr lang="de-LI" dirty="0"/>
              <a:t> ist eine </a:t>
            </a:r>
            <a:r>
              <a:rPr lang="de-LI" u="sng" dirty="0"/>
              <a:t>Kann</a:t>
            </a:r>
            <a:r>
              <a:rPr lang="de-LI" dirty="0"/>
              <a:t>-Bestimmung)</a:t>
            </a:r>
          </a:p>
          <a:p>
            <a:endParaRPr lang="de-LI" dirty="0"/>
          </a:p>
        </p:txBody>
      </p:sp>
    </p:spTree>
    <p:extLst>
      <p:ext uri="{BB962C8B-B14F-4D97-AF65-F5344CB8AC3E}">
        <p14:creationId xmlns:p14="http://schemas.microsoft.com/office/powerpoint/2010/main" val="3514054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515AEA-FF0D-4A8E-8A73-D44EF28152FC}"/>
              </a:ext>
            </a:extLst>
          </p:cNvPr>
          <p:cNvSpPr>
            <a:spLocks noGrp="1"/>
          </p:cNvSpPr>
          <p:nvPr>
            <p:ph type="title"/>
          </p:nvPr>
        </p:nvSpPr>
        <p:spPr/>
        <p:txBody>
          <a:bodyPr>
            <a:normAutofit fontScale="90000"/>
          </a:bodyPr>
          <a:lstStyle/>
          <a:p>
            <a:r>
              <a:rPr lang="de-LI" b="1" dirty="0"/>
              <a:t>4. Gleichbehandlung bei Auszahlung der </a:t>
            </a:r>
            <a:r>
              <a:rPr lang="de-LI" b="1" dirty="0" err="1"/>
              <a:t>Alleinerziehendenzulage</a:t>
            </a:r>
            <a:endParaRPr lang="de-LI" b="1" dirty="0"/>
          </a:p>
        </p:txBody>
      </p:sp>
      <p:sp>
        <p:nvSpPr>
          <p:cNvPr id="4" name="Inhaltsplatzhalter 3">
            <a:extLst>
              <a:ext uri="{FF2B5EF4-FFF2-40B4-BE49-F238E27FC236}">
                <a16:creationId xmlns:a16="http://schemas.microsoft.com/office/drawing/2014/main" id="{5202003F-C97F-2FF9-11A9-5A45313F36B5}"/>
              </a:ext>
            </a:extLst>
          </p:cNvPr>
          <p:cNvSpPr>
            <a:spLocks noGrp="1"/>
          </p:cNvSpPr>
          <p:nvPr>
            <p:ph idx="1"/>
          </p:nvPr>
        </p:nvSpPr>
        <p:spPr/>
        <p:txBody>
          <a:bodyPr>
            <a:normAutofit/>
          </a:bodyPr>
          <a:lstStyle/>
          <a:p>
            <a:pPr marL="0" indent="0">
              <a:buNone/>
            </a:pPr>
            <a:endParaRPr lang="de-LI" b="1" dirty="0"/>
          </a:p>
          <a:p>
            <a:pPr marL="0" indent="0">
              <a:buNone/>
            </a:pPr>
            <a:r>
              <a:rPr lang="de-LI" b="1" dirty="0"/>
              <a:t>Bei verheirateten Alleinerziehenden wird für die Auszahlung der Zulage nicht auf die faktische Trennung abgestellt, wie das bei den unverheirateten der Fall ist. Es wird bei diesen vorausgesetzt, dass eine gerichtliche Trennung erfolgt ist.</a:t>
            </a:r>
          </a:p>
          <a:p>
            <a:r>
              <a:rPr lang="de-LI" dirty="0"/>
              <a:t>Ungleichbehandlung aufheben oder zumindest rückwirkende Auszahlung ab dem Trennungszeitpunkt.</a:t>
            </a:r>
          </a:p>
          <a:p>
            <a:endParaRPr lang="de-LI" dirty="0"/>
          </a:p>
        </p:txBody>
      </p:sp>
    </p:spTree>
    <p:extLst>
      <p:ext uri="{BB962C8B-B14F-4D97-AF65-F5344CB8AC3E}">
        <p14:creationId xmlns:p14="http://schemas.microsoft.com/office/powerpoint/2010/main" val="2742460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515AEA-FF0D-4A8E-8A73-D44EF28152FC}"/>
              </a:ext>
            </a:extLst>
          </p:cNvPr>
          <p:cNvSpPr>
            <a:spLocks noGrp="1"/>
          </p:cNvSpPr>
          <p:nvPr>
            <p:ph type="title"/>
          </p:nvPr>
        </p:nvSpPr>
        <p:spPr/>
        <p:txBody>
          <a:bodyPr>
            <a:normAutofit fontScale="90000"/>
          </a:bodyPr>
          <a:lstStyle/>
          <a:p>
            <a:r>
              <a:rPr lang="de-LI" b="1" dirty="0"/>
              <a:t>5. Einführung einer Rechtsvertretung für </a:t>
            </a:r>
            <a:br>
              <a:rPr lang="de-LI" b="1" dirty="0"/>
            </a:br>
            <a:r>
              <a:rPr lang="de-LI" b="1" dirty="0"/>
              <a:t>das Kind (Kinderbeistand)</a:t>
            </a:r>
          </a:p>
        </p:txBody>
      </p:sp>
      <p:sp>
        <p:nvSpPr>
          <p:cNvPr id="4" name="Inhaltsplatzhalter 3">
            <a:extLst>
              <a:ext uri="{FF2B5EF4-FFF2-40B4-BE49-F238E27FC236}">
                <a16:creationId xmlns:a16="http://schemas.microsoft.com/office/drawing/2014/main" id="{5202003F-C97F-2FF9-11A9-5A45313F36B5}"/>
              </a:ext>
            </a:extLst>
          </p:cNvPr>
          <p:cNvSpPr>
            <a:spLocks noGrp="1"/>
          </p:cNvSpPr>
          <p:nvPr>
            <p:ph idx="1"/>
          </p:nvPr>
        </p:nvSpPr>
        <p:spPr/>
        <p:txBody>
          <a:bodyPr>
            <a:normAutofit/>
          </a:bodyPr>
          <a:lstStyle/>
          <a:p>
            <a:pPr marL="0" indent="0">
              <a:buNone/>
            </a:pPr>
            <a:endParaRPr lang="de-LI" b="1" dirty="0"/>
          </a:p>
          <a:p>
            <a:pPr marL="0" indent="0">
              <a:buNone/>
            </a:pPr>
            <a:r>
              <a:rPr lang="de-LI" b="1" dirty="0"/>
              <a:t>Einführung einer zusätzlichen Struktur/Instanz, welche die Stimme des Kindes vertritt.</a:t>
            </a:r>
          </a:p>
          <a:p>
            <a:r>
              <a:rPr lang="de-LI" dirty="0"/>
              <a:t>Schweizer Modell für den Kinderbeistand: Juristin/Jurist oder eine „in rechtlichen Fragen erfahrene Person“. Kann Anträge stellen und Rechtsmittel einlegen</a:t>
            </a:r>
          </a:p>
          <a:p>
            <a:r>
              <a:rPr lang="de-LI" dirty="0"/>
              <a:t>Wissens-Transfer durch Kinderanwaltschaft Schweiz </a:t>
            </a:r>
            <a:r>
              <a:rPr lang="de-LI" dirty="0">
                <a:hlinkClick r:id="rId3"/>
              </a:rPr>
              <a:t>www.kinderanwaltschaft.ch</a:t>
            </a:r>
            <a:r>
              <a:rPr lang="de-LI" dirty="0"/>
              <a:t> </a:t>
            </a:r>
          </a:p>
          <a:p>
            <a:endParaRPr lang="de-LI" dirty="0"/>
          </a:p>
        </p:txBody>
      </p:sp>
    </p:spTree>
    <p:extLst>
      <p:ext uri="{BB962C8B-B14F-4D97-AF65-F5344CB8AC3E}">
        <p14:creationId xmlns:p14="http://schemas.microsoft.com/office/powerpoint/2010/main" val="3650755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tertitel 2"/>
          <p:cNvSpPr txBox="1">
            <a:spLocks/>
          </p:cNvSpPr>
          <p:nvPr/>
        </p:nvSpPr>
        <p:spPr>
          <a:xfrm>
            <a:off x="3048000" y="4644086"/>
            <a:ext cx="6400800" cy="1147114"/>
          </a:xfrm>
          <a:prstGeom prst="rect">
            <a:avLst/>
          </a:prstGeom>
        </p:spPr>
        <p:txBody>
          <a:bodyPr vert="horz" lIns="91440" tIns="45720" rIns="91440" bIns="45720" rtlCol="0">
            <a:normAutofit/>
          </a:bodyPr>
          <a:lstStyle/>
          <a:p>
            <a:pPr algn="ctr" defTabSz="457200">
              <a:spcBef>
                <a:spcPct val="20000"/>
              </a:spcBef>
              <a:defRPr/>
            </a:pPr>
            <a:endParaRPr lang="de-DE" sz="3200" dirty="0">
              <a:solidFill>
                <a:srgbClr val="660066"/>
              </a:solidFill>
              <a:latin typeface="Myriad Pro"/>
              <a:cs typeface="Myriad Pro"/>
            </a:endParaRPr>
          </a:p>
        </p:txBody>
      </p:sp>
      <p:pic>
        <p:nvPicPr>
          <p:cNvPr id="5" name="Bild 4"/>
          <p:cNvPicPr>
            <a:picLocks noChangeAspect="1"/>
          </p:cNvPicPr>
          <p:nvPr/>
        </p:nvPicPr>
        <p:blipFill>
          <a:blip r:embed="rId3"/>
          <a:stretch>
            <a:fillRect/>
          </a:stretch>
        </p:blipFill>
        <p:spPr>
          <a:xfrm>
            <a:off x="3796207" y="711695"/>
            <a:ext cx="4572000" cy="2513706"/>
          </a:xfrm>
          <a:prstGeom prst="rect">
            <a:avLst/>
          </a:prstGeom>
        </p:spPr>
      </p:pic>
      <p:pic>
        <p:nvPicPr>
          <p:cNvPr id="7" name="Picture 4" descr="cid:image001.png@01D3FCEA.3B253F80">
            <a:extLst>
              <a:ext uri="{FF2B5EF4-FFF2-40B4-BE49-F238E27FC236}">
                <a16:creationId xmlns:a16="http://schemas.microsoft.com/office/drawing/2014/main" id="{C5C8B7E0-A7CA-4943-B05B-E9F58C8FD6F7}"/>
              </a:ext>
            </a:extLst>
          </p:cNvPr>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3359696" y="3425640"/>
            <a:ext cx="2304256" cy="1147113"/>
          </a:xfrm>
          <a:prstGeom prst="rect">
            <a:avLst/>
          </a:prstGeom>
          <a:noFill/>
          <a:extLst>
            <a:ext uri="{909E8E84-426E-40DD-AFC4-6F175D3DCCD1}">
              <a14:hiddenFill xmlns:a14="http://schemas.microsoft.com/office/drawing/2010/main">
                <a:solidFill>
                  <a:srgbClr val="FFFFFF"/>
                </a:solidFill>
              </a14:hiddenFill>
            </a:ext>
          </a:extLst>
        </p:spPr>
      </p:pic>
      <p:sp>
        <p:nvSpPr>
          <p:cNvPr id="8" name="Textfeld 7">
            <a:extLst>
              <a:ext uri="{FF2B5EF4-FFF2-40B4-BE49-F238E27FC236}">
                <a16:creationId xmlns:a16="http://schemas.microsoft.com/office/drawing/2014/main" id="{786B295E-6D64-4798-9B8A-7D943510028D}"/>
              </a:ext>
            </a:extLst>
          </p:cNvPr>
          <p:cNvSpPr txBox="1"/>
          <p:nvPr/>
        </p:nvSpPr>
        <p:spPr>
          <a:xfrm>
            <a:off x="5591944" y="3425639"/>
            <a:ext cx="3384376" cy="1477328"/>
          </a:xfrm>
          <a:prstGeom prst="rect">
            <a:avLst/>
          </a:prstGeom>
          <a:noFill/>
        </p:spPr>
        <p:txBody>
          <a:bodyPr wrap="square" rtlCol="0">
            <a:spAutoFit/>
          </a:bodyPr>
          <a:lstStyle/>
          <a:p>
            <a:r>
              <a:rPr lang="de-LI" dirty="0"/>
              <a:t>   im </a:t>
            </a:r>
          </a:p>
          <a:p>
            <a:r>
              <a:rPr lang="de-LI" dirty="0"/>
              <a:t>   </a:t>
            </a:r>
            <a:r>
              <a:rPr lang="de-LI" dirty="0">
                <a:latin typeface="Myriad Pro" panose="020B0503030403020204" pitchFamily="34" charset="0"/>
              </a:rPr>
              <a:t>Verein für Menschenrechte</a:t>
            </a:r>
          </a:p>
          <a:p>
            <a:r>
              <a:rPr lang="de-LI" dirty="0">
                <a:latin typeface="Myriad Pro" panose="020B0503030403020204" pitchFamily="34" charset="0"/>
              </a:rPr>
              <a:t>    in Liechtenstein </a:t>
            </a:r>
          </a:p>
          <a:p>
            <a:endParaRPr lang="de-LI" dirty="0"/>
          </a:p>
          <a:p>
            <a:r>
              <a:rPr lang="de-LI" dirty="0"/>
              <a:t>    </a:t>
            </a:r>
            <a:endParaRPr lang="de-LI" dirty="0">
              <a:latin typeface="Myriad Pro" panose="020B0503030403020204" pitchFamily="34" charset="0"/>
            </a:endParaRPr>
          </a:p>
        </p:txBody>
      </p:sp>
    </p:spTree>
    <p:extLst>
      <p:ext uri="{BB962C8B-B14F-4D97-AF65-F5344CB8AC3E}">
        <p14:creationId xmlns:p14="http://schemas.microsoft.com/office/powerpoint/2010/main" val="2041420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7B70A2-2A2E-490A-9856-AC5675707807}"/>
              </a:ext>
            </a:extLst>
          </p:cNvPr>
          <p:cNvSpPr>
            <a:spLocks noGrp="1"/>
          </p:cNvSpPr>
          <p:nvPr>
            <p:ph type="title"/>
          </p:nvPr>
        </p:nvSpPr>
        <p:spPr/>
        <p:txBody>
          <a:bodyPr>
            <a:normAutofit fontScale="90000"/>
          </a:bodyPr>
          <a:lstStyle/>
          <a:p>
            <a:r>
              <a:rPr lang="de-LI" b="1" dirty="0"/>
              <a:t>Evaluation </a:t>
            </a:r>
            <a:r>
              <a:rPr lang="de-LI" b="1" dirty="0" err="1"/>
              <a:t>Kindschaftsrecht</a:t>
            </a:r>
            <a:br>
              <a:rPr lang="de-LI" b="1" dirty="0"/>
            </a:br>
            <a:r>
              <a:rPr lang="de-LI" b="1" dirty="0"/>
              <a:t>der AG Obsorge</a:t>
            </a:r>
          </a:p>
        </p:txBody>
      </p:sp>
      <p:sp>
        <p:nvSpPr>
          <p:cNvPr id="4" name="Inhaltsplatzhalter 3">
            <a:extLst>
              <a:ext uri="{FF2B5EF4-FFF2-40B4-BE49-F238E27FC236}">
                <a16:creationId xmlns:a16="http://schemas.microsoft.com/office/drawing/2014/main" id="{70D972AB-62C6-21CC-ED65-5226D75DF93C}"/>
              </a:ext>
            </a:extLst>
          </p:cNvPr>
          <p:cNvSpPr>
            <a:spLocks noGrp="1"/>
          </p:cNvSpPr>
          <p:nvPr>
            <p:ph idx="1"/>
          </p:nvPr>
        </p:nvSpPr>
        <p:spPr/>
        <p:txBody>
          <a:bodyPr/>
          <a:lstStyle/>
          <a:p>
            <a:endParaRPr lang="de-LI" dirty="0"/>
          </a:p>
          <a:p>
            <a:pPr marL="0" indent="0">
              <a:buNone/>
            </a:pPr>
            <a:r>
              <a:rPr lang="de-LI" b="1" dirty="0"/>
              <a:t>AG Obsorge 2021 – 2023</a:t>
            </a:r>
          </a:p>
          <a:p>
            <a:r>
              <a:rPr lang="de-LI" b="1" u="sng" dirty="0"/>
              <a:t>Mitglieder: </a:t>
            </a:r>
            <a:r>
              <a:rPr lang="de-LI" dirty="0"/>
              <a:t>Kinder- und Jugenddienst ASD, Rechtsanwaltskammer, Infra, Verein für Männerfragen, Eltern Kind Forum, Verein für Mediation, Verein für Betreutes Wohnen, Berufsverband der Psychologen, Ombudsstelle für Kinder und Jugendliche,  </a:t>
            </a:r>
            <a:r>
              <a:rPr lang="de-LI" b="1" u="sng" dirty="0"/>
              <a:t>beratend: </a:t>
            </a:r>
            <a:r>
              <a:rPr lang="de-LI" dirty="0"/>
              <a:t>Pflegschaftsgericht</a:t>
            </a:r>
          </a:p>
          <a:p>
            <a:pPr marL="0" indent="0">
              <a:buNone/>
            </a:pPr>
            <a:endParaRPr lang="de-LI" b="1" dirty="0"/>
          </a:p>
          <a:p>
            <a:endParaRPr lang="de-LI" b="1" dirty="0"/>
          </a:p>
          <a:p>
            <a:pPr marL="0" indent="0">
              <a:buNone/>
            </a:pPr>
            <a:endParaRPr lang="de-LI" b="1" dirty="0"/>
          </a:p>
          <a:p>
            <a:pPr marL="0" indent="0">
              <a:buNone/>
            </a:pPr>
            <a:endParaRPr lang="de-LI" b="1" dirty="0"/>
          </a:p>
        </p:txBody>
      </p:sp>
    </p:spTree>
    <p:extLst>
      <p:ext uri="{BB962C8B-B14F-4D97-AF65-F5344CB8AC3E}">
        <p14:creationId xmlns:p14="http://schemas.microsoft.com/office/powerpoint/2010/main" val="3871614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2D53C2-9495-4921-AF4B-1EFC32F4E345}"/>
              </a:ext>
            </a:extLst>
          </p:cNvPr>
          <p:cNvSpPr>
            <a:spLocks noGrp="1"/>
          </p:cNvSpPr>
          <p:nvPr>
            <p:ph type="title"/>
          </p:nvPr>
        </p:nvSpPr>
        <p:spPr/>
        <p:txBody>
          <a:bodyPr>
            <a:normAutofit fontScale="90000"/>
          </a:bodyPr>
          <a:lstStyle/>
          <a:p>
            <a:r>
              <a:rPr lang="de-LI" b="1" dirty="0"/>
              <a:t>Evaluation </a:t>
            </a:r>
            <a:r>
              <a:rPr lang="de-LI" b="1" dirty="0" err="1"/>
              <a:t>Kindschaftsrecht</a:t>
            </a:r>
            <a:r>
              <a:rPr lang="de-LI" b="1" dirty="0"/>
              <a:t> </a:t>
            </a:r>
            <a:br>
              <a:rPr lang="de-LI" b="1" dirty="0"/>
            </a:br>
            <a:r>
              <a:rPr lang="de-LI" b="1" dirty="0"/>
              <a:t>Empfehlungen der AG Obsorge</a:t>
            </a:r>
          </a:p>
        </p:txBody>
      </p:sp>
      <p:sp>
        <p:nvSpPr>
          <p:cNvPr id="4" name="Inhaltsplatzhalter 3">
            <a:extLst>
              <a:ext uri="{FF2B5EF4-FFF2-40B4-BE49-F238E27FC236}">
                <a16:creationId xmlns:a16="http://schemas.microsoft.com/office/drawing/2014/main" id="{2E1BDF73-C9C8-BD8D-16C1-80C7B330544D}"/>
              </a:ext>
            </a:extLst>
          </p:cNvPr>
          <p:cNvSpPr>
            <a:spLocks noGrp="1"/>
          </p:cNvSpPr>
          <p:nvPr>
            <p:ph idx="1"/>
          </p:nvPr>
        </p:nvSpPr>
        <p:spPr/>
        <p:txBody>
          <a:bodyPr/>
          <a:lstStyle/>
          <a:p>
            <a:pPr marL="0" indent="0">
              <a:buNone/>
            </a:pPr>
            <a:endParaRPr lang="de-LI" b="1" dirty="0"/>
          </a:p>
          <a:p>
            <a:r>
              <a:rPr lang="de-LI" dirty="0"/>
              <a:t>6 Sitzungen</a:t>
            </a:r>
          </a:p>
          <a:p>
            <a:r>
              <a:rPr lang="de-LI" dirty="0"/>
              <a:t>8 Themen</a:t>
            </a:r>
          </a:p>
          <a:p>
            <a:r>
              <a:rPr lang="de-LI" dirty="0"/>
              <a:t>6 Empfehlungen</a:t>
            </a:r>
          </a:p>
          <a:p>
            <a:r>
              <a:rPr lang="de-LI" dirty="0"/>
              <a:t>Präsentation der Empfehlungen im MfG (16.8.22) und AJU (25.10.22)</a:t>
            </a:r>
          </a:p>
          <a:p>
            <a:endParaRPr lang="de-LI" dirty="0"/>
          </a:p>
        </p:txBody>
      </p:sp>
    </p:spTree>
    <p:extLst>
      <p:ext uri="{BB962C8B-B14F-4D97-AF65-F5344CB8AC3E}">
        <p14:creationId xmlns:p14="http://schemas.microsoft.com/office/powerpoint/2010/main" val="2371381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515AEA-FF0D-4A8E-8A73-D44EF28152FC}"/>
              </a:ext>
            </a:extLst>
          </p:cNvPr>
          <p:cNvSpPr>
            <a:spLocks noGrp="1"/>
          </p:cNvSpPr>
          <p:nvPr>
            <p:ph type="title"/>
          </p:nvPr>
        </p:nvSpPr>
        <p:spPr/>
        <p:txBody>
          <a:bodyPr/>
          <a:lstStyle/>
          <a:p>
            <a:r>
              <a:rPr lang="de-LI" b="1" dirty="0"/>
              <a:t>1. Elternberatung</a:t>
            </a:r>
          </a:p>
        </p:txBody>
      </p:sp>
      <p:sp>
        <p:nvSpPr>
          <p:cNvPr id="4" name="Inhaltsplatzhalter 3">
            <a:extLst>
              <a:ext uri="{FF2B5EF4-FFF2-40B4-BE49-F238E27FC236}">
                <a16:creationId xmlns:a16="http://schemas.microsoft.com/office/drawing/2014/main" id="{5202003F-C97F-2FF9-11A9-5A45313F36B5}"/>
              </a:ext>
            </a:extLst>
          </p:cNvPr>
          <p:cNvSpPr>
            <a:spLocks noGrp="1"/>
          </p:cNvSpPr>
          <p:nvPr>
            <p:ph idx="1"/>
          </p:nvPr>
        </p:nvSpPr>
        <p:spPr/>
        <p:txBody>
          <a:bodyPr/>
          <a:lstStyle/>
          <a:p>
            <a:pPr marL="0" indent="0">
              <a:buNone/>
            </a:pPr>
            <a:endParaRPr lang="de-LI" b="1" dirty="0"/>
          </a:p>
          <a:p>
            <a:pPr marL="0" indent="0">
              <a:buNone/>
            </a:pPr>
            <a:r>
              <a:rPr lang="de-LI" b="1" dirty="0"/>
              <a:t>Einführung einer </a:t>
            </a:r>
            <a:r>
              <a:rPr lang="de-LI" b="1" u="sng" dirty="0"/>
              <a:t>verpflichtenden</a:t>
            </a:r>
            <a:r>
              <a:rPr lang="de-LI" b="1" dirty="0"/>
              <a:t> Elternberatung im Vorfeld der gerichtlichen Trennung/Scheidung sowie einer bei Bedarf </a:t>
            </a:r>
            <a:r>
              <a:rPr lang="de-LI" b="1" u="sng" dirty="0"/>
              <a:t>angeordneten</a:t>
            </a:r>
            <a:r>
              <a:rPr lang="de-LI" b="1" dirty="0"/>
              <a:t> Elternberatung im Laufe des Verfahrens.  </a:t>
            </a:r>
          </a:p>
          <a:p>
            <a:pPr marL="0" indent="0">
              <a:buNone/>
            </a:pPr>
            <a:r>
              <a:rPr lang="de-LI" dirty="0"/>
              <a:t>Gemäss Österreicher Modell (</a:t>
            </a:r>
            <a:r>
              <a:rPr lang="de-LI" dirty="0" err="1"/>
              <a:t>AussStrG</a:t>
            </a:r>
            <a:r>
              <a:rPr lang="de-LI" dirty="0"/>
              <a:t> § 95 und § 107) mit spezifischen Anpassungen an Liechtenstein.</a:t>
            </a:r>
          </a:p>
        </p:txBody>
      </p:sp>
    </p:spTree>
    <p:extLst>
      <p:ext uri="{BB962C8B-B14F-4D97-AF65-F5344CB8AC3E}">
        <p14:creationId xmlns:p14="http://schemas.microsoft.com/office/powerpoint/2010/main" val="2175708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515AEA-FF0D-4A8E-8A73-D44EF28152FC}"/>
              </a:ext>
            </a:extLst>
          </p:cNvPr>
          <p:cNvSpPr>
            <a:spLocks noGrp="1"/>
          </p:cNvSpPr>
          <p:nvPr>
            <p:ph type="title"/>
          </p:nvPr>
        </p:nvSpPr>
        <p:spPr/>
        <p:txBody>
          <a:bodyPr>
            <a:normAutofit/>
          </a:bodyPr>
          <a:lstStyle/>
          <a:p>
            <a:r>
              <a:rPr lang="de-LI" sz="3600" b="1" dirty="0"/>
              <a:t>Elternberatung</a:t>
            </a:r>
          </a:p>
        </p:txBody>
      </p:sp>
      <p:sp>
        <p:nvSpPr>
          <p:cNvPr id="4" name="Inhaltsplatzhalter 3">
            <a:extLst>
              <a:ext uri="{FF2B5EF4-FFF2-40B4-BE49-F238E27FC236}">
                <a16:creationId xmlns:a16="http://schemas.microsoft.com/office/drawing/2014/main" id="{5202003F-C97F-2FF9-11A9-5A45313F36B5}"/>
              </a:ext>
            </a:extLst>
          </p:cNvPr>
          <p:cNvSpPr>
            <a:spLocks noGrp="1"/>
          </p:cNvSpPr>
          <p:nvPr>
            <p:ph idx="1"/>
          </p:nvPr>
        </p:nvSpPr>
        <p:spPr/>
        <p:txBody>
          <a:bodyPr/>
          <a:lstStyle/>
          <a:p>
            <a:pPr marL="0" indent="0">
              <a:buNone/>
            </a:pPr>
            <a:endParaRPr lang="de-LI" b="1" dirty="0"/>
          </a:p>
          <a:p>
            <a:pPr marL="0" indent="0">
              <a:buNone/>
            </a:pPr>
            <a:r>
              <a:rPr lang="de-LI" b="1" dirty="0"/>
              <a:t>Ziele:</a:t>
            </a:r>
          </a:p>
          <a:p>
            <a:r>
              <a:rPr lang="de-LI" dirty="0"/>
              <a:t>Eltern für die Bedürfnisse der Kinder sensibilisieren</a:t>
            </a:r>
          </a:p>
          <a:p>
            <a:r>
              <a:rPr lang="de-LI" dirty="0"/>
              <a:t>Konflikte frühzeitig erkennen</a:t>
            </a:r>
          </a:p>
          <a:p>
            <a:r>
              <a:rPr lang="de-LI" dirty="0"/>
              <a:t>Hochstrittigen Verfahren, Entfremdung der Kinder zu einem Elternteil vorbeugen</a:t>
            </a:r>
          </a:p>
        </p:txBody>
      </p:sp>
    </p:spTree>
    <p:extLst>
      <p:ext uri="{BB962C8B-B14F-4D97-AF65-F5344CB8AC3E}">
        <p14:creationId xmlns:p14="http://schemas.microsoft.com/office/powerpoint/2010/main" val="749327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515AEA-FF0D-4A8E-8A73-D44EF28152FC}"/>
              </a:ext>
            </a:extLst>
          </p:cNvPr>
          <p:cNvSpPr>
            <a:spLocks noGrp="1"/>
          </p:cNvSpPr>
          <p:nvPr>
            <p:ph type="title"/>
          </p:nvPr>
        </p:nvSpPr>
        <p:spPr/>
        <p:txBody>
          <a:bodyPr>
            <a:normAutofit/>
          </a:bodyPr>
          <a:lstStyle/>
          <a:p>
            <a:r>
              <a:rPr lang="de-LI" sz="3600" b="1" dirty="0"/>
              <a:t>verpflichtende Elternberatung</a:t>
            </a:r>
          </a:p>
        </p:txBody>
      </p:sp>
      <p:sp>
        <p:nvSpPr>
          <p:cNvPr id="4" name="Inhaltsplatzhalter 3">
            <a:extLst>
              <a:ext uri="{FF2B5EF4-FFF2-40B4-BE49-F238E27FC236}">
                <a16:creationId xmlns:a16="http://schemas.microsoft.com/office/drawing/2014/main" id="{5202003F-C97F-2FF9-11A9-5A45313F36B5}"/>
              </a:ext>
            </a:extLst>
          </p:cNvPr>
          <p:cNvSpPr>
            <a:spLocks noGrp="1"/>
          </p:cNvSpPr>
          <p:nvPr>
            <p:ph idx="1"/>
          </p:nvPr>
        </p:nvSpPr>
        <p:spPr/>
        <p:txBody>
          <a:bodyPr/>
          <a:lstStyle/>
          <a:p>
            <a:endParaRPr lang="de-LI" dirty="0"/>
          </a:p>
          <a:p>
            <a:r>
              <a:rPr lang="de-LI" dirty="0"/>
              <a:t>Grundsätzlich in allen Trennungs- und Scheidungsverfahren, in denen Kinder betroffen sind, sowie in Unterhalts- und Kontaktrechtsverfahren</a:t>
            </a:r>
          </a:p>
          <a:p>
            <a:r>
              <a:rPr lang="de-LI" dirty="0"/>
              <a:t>Erstgespräch mit einer qualifizierten Beratungsperson </a:t>
            </a:r>
            <a:r>
              <a:rPr lang="de-LI" u="sng" dirty="0"/>
              <a:t>zu Beginn eines Verfahrens</a:t>
            </a:r>
            <a:r>
              <a:rPr lang="de-LI" dirty="0"/>
              <a:t>.</a:t>
            </a:r>
          </a:p>
          <a:p>
            <a:r>
              <a:rPr lang="de-LI" dirty="0"/>
              <a:t>Ausnahme: Verfahren bei Scheidung auf Klage (angeordnete Elternberatung)</a:t>
            </a:r>
          </a:p>
        </p:txBody>
      </p:sp>
    </p:spTree>
    <p:extLst>
      <p:ext uri="{BB962C8B-B14F-4D97-AF65-F5344CB8AC3E}">
        <p14:creationId xmlns:p14="http://schemas.microsoft.com/office/powerpoint/2010/main" val="1184930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515AEA-FF0D-4A8E-8A73-D44EF28152FC}"/>
              </a:ext>
            </a:extLst>
          </p:cNvPr>
          <p:cNvSpPr>
            <a:spLocks noGrp="1"/>
          </p:cNvSpPr>
          <p:nvPr>
            <p:ph type="title"/>
          </p:nvPr>
        </p:nvSpPr>
        <p:spPr/>
        <p:txBody>
          <a:bodyPr>
            <a:normAutofit/>
          </a:bodyPr>
          <a:lstStyle/>
          <a:p>
            <a:r>
              <a:rPr lang="de-LI" sz="3600" b="1" dirty="0"/>
              <a:t>angeordnete Elternberatung</a:t>
            </a:r>
          </a:p>
        </p:txBody>
      </p:sp>
      <p:sp>
        <p:nvSpPr>
          <p:cNvPr id="4" name="Inhaltsplatzhalter 3">
            <a:extLst>
              <a:ext uri="{FF2B5EF4-FFF2-40B4-BE49-F238E27FC236}">
                <a16:creationId xmlns:a16="http://schemas.microsoft.com/office/drawing/2014/main" id="{5202003F-C97F-2FF9-11A9-5A45313F36B5}"/>
              </a:ext>
            </a:extLst>
          </p:cNvPr>
          <p:cNvSpPr>
            <a:spLocks noGrp="1"/>
          </p:cNvSpPr>
          <p:nvPr>
            <p:ph idx="1"/>
          </p:nvPr>
        </p:nvSpPr>
        <p:spPr/>
        <p:txBody>
          <a:bodyPr/>
          <a:lstStyle/>
          <a:p>
            <a:endParaRPr lang="de-LI" dirty="0"/>
          </a:p>
          <a:p>
            <a:r>
              <a:rPr lang="de-LI" dirty="0"/>
              <a:t>Zusätzlich zur bereits bestehenden Möglichkeit einer gerichtlich angeordneten Mediation </a:t>
            </a:r>
            <a:r>
              <a:rPr lang="de-LI" u="sng" dirty="0"/>
              <a:t>im Laufe eines Verfahrens</a:t>
            </a:r>
            <a:r>
              <a:rPr lang="de-LI" dirty="0"/>
              <a:t>: angeordnete Elternberatung (Familien-, Eltern-  oder Erziehungsberatung gemäss §107 </a:t>
            </a:r>
            <a:r>
              <a:rPr lang="de-LI" dirty="0" err="1"/>
              <a:t>AussStrG</a:t>
            </a:r>
            <a:r>
              <a:rPr lang="de-LI" dirty="0"/>
              <a:t> A) </a:t>
            </a:r>
          </a:p>
          <a:p>
            <a:r>
              <a:rPr lang="de-LI" dirty="0"/>
              <a:t>Gericht kann das indizierte Beratungsmodul anordnen</a:t>
            </a:r>
          </a:p>
        </p:txBody>
      </p:sp>
    </p:spTree>
    <p:extLst>
      <p:ext uri="{BB962C8B-B14F-4D97-AF65-F5344CB8AC3E}">
        <p14:creationId xmlns:p14="http://schemas.microsoft.com/office/powerpoint/2010/main" val="2457754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515AEA-FF0D-4A8E-8A73-D44EF28152FC}"/>
              </a:ext>
            </a:extLst>
          </p:cNvPr>
          <p:cNvSpPr>
            <a:spLocks noGrp="1"/>
          </p:cNvSpPr>
          <p:nvPr>
            <p:ph type="title"/>
          </p:nvPr>
        </p:nvSpPr>
        <p:spPr/>
        <p:txBody>
          <a:bodyPr>
            <a:normAutofit/>
          </a:bodyPr>
          <a:lstStyle/>
          <a:p>
            <a:r>
              <a:rPr lang="de-LI" sz="3600" b="1" dirty="0"/>
              <a:t>Elternberatung</a:t>
            </a:r>
          </a:p>
        </p:txBody>
      </p:sp>
      <p:sp>
        <p:nvSpPr>
          <p:cNvPr id="4" name="Inhaltsplatzhalter 3">
            <a:extLst>
              <a:ext uri="{FF2B5EF4-FFF2-40B4-BE49-F238E27FC236}">
                <a16:creationId xmlns:a16="http://schemas.microsoft.com/office/drawing/2014/main" id="{5202003F-C97F-2FF9-11A9-5A45313F36B5}"/>
              </a:ext>
            </a:extLst>
          </p:cNvPr>
          <p:cNvSpPr>
            <a:spLocks noGrp="1"/>
          </p:cNvSpPr>
          <p:nvPr>
            <p:ph idx="1"/>
          </p:nvPr>
        </p:nvSpPr>
        <p:spPr/>
        <p:txBody>
          <a:bodyPr/>
          <a:lstStyle/>
          <a:p>
            <a:endParaRPr lang="de-LI" dirty="0"/>
          </a:p>
          <a:p>
            <a:r>
              <a:rPr lang="de-LI" dirty="0"/>
              <a:t>ausserhalb KJD angesiedelt</a:t>
            </a:r>
          </a:p>
          <a:p>
            <a:r>
              <a:rPr lang="de-LI" dirty="0"/>
              <a:t>Liste qualifizierter Beratungspersonen</a:t>
            </a:r>
          </a:p>
          <a:p>
            <a:r>
              <a:rPr lang="de-LI" dirty="0" err="1"/>
              <a:t>Berater:innen</a:t>
            </a:r>
            <a:r>
              <a:rPr lang="de-LI" dirty="0"/>
              <a:t>: Pädagogik, Sozialpädagogik, Psychologie z.B. SPF, EKF, BPL etc.</a:t>
            </a:r>
          </a:p>
          <a:p>
            <a:pPr marL="0" indent="0">
              <a:buNone/>
            </a:pPr>
            <a:endParaRPr lang="de-LI" dirty="0"/>
          </a:p>
        </p:txBody>
      </p:sp>
    </p:spTree>
    <p:extLst>
      <p:ext uri="{BB962C8B-B14F-4D97-AF65-F5344CB8AC3E}">
        <p14:creationId xmlns:p14="http://schemas.microsoft.com/office/powerpoint/2010/main" val="450786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515AEA-FF0D-4A8E-8A73-D44EF28152FC}"/>
              </a:ext>
            </a:extLst>
          </p:cNvPr>
          <p:cNvSpPr>
            <a:spLocks noGrp="1"/>
          </p:cNvSpPr>
          <p:nvPr>
            <p:ph type="title"/>
          </p:nvPr>
        </p:nvSpPr>
        <p:spPr/>
        <p:txBody>
          <a:bodyPr/>
          <a:lstStyle/>
          <a:p>
            <a:r>
              <a:rPr lang="de-LI" b="1" dirty="0"/>
              <a:t>2. Aufstockung Ressourcen KJD</a:t>
            </a:r>
          </a:p>
        </p:txBody>
      </p:sp>
      <p:sp>
        <p:nvSpPr>
          <p:cNvPr id="4" name="Inhaltsplatzhalter 3">
            <a:extLst>
              <a:ext uri="{FF2B5EF4-FFF2-40B4-BE49-F238E27FC236}">
                <a16:creationId xmlns:a16="http://schemas.microsoft.com/office/drawing/2014/main" id="{5202003F-C97F-2FF9-11A9-5A45313F36B5}"/>
              </a:ext>
            </a:extLst>
          </p:cNvPr>
          <p:cNvSpPr>
            <a:spLocks noGrp="1"/>
          </p:cNvSpPr>
          <p:nvPr>
            <p:ph idx="1"/>
          </p:nvPr>
        </p:nvSpPr>
        <p:spPr/>
        <p:txBody>
          <a:bodyPr>
            <a:normAutofit/>
          </a:bodyPr>
          <a:lstStyle/>
          <a:p>
            <a:pPr marL="0" indent="0">
              <a:buNone/>
            </a:pPr>
            <a:r>
              <a:rPr lang="de-LI" b="1" dirty="0"/>
              <a:t>Um Entfremdung und Eskalation von Konflikten vorzubeugen: zeitnahe Massnahmen /Interventionen und zügige Abwicklung der Verfahren!</a:t>
            </a:r>
          </a:p>
          <a:p>
            <a:r>
              <a:rPr lang="de-LI" dirty="0"/>
              <a:t>Entlastung des Gerichts durch Übernahme weiterer Aufgaben durch den KJD nach dem Modell der „Familiengerichtshilfe“</a:t>
            </a:r>
          </a:p>
          <a:p>
            <a:r>
              <a:rPr lang="de-LI" dirty="0"/>
              <a:t>Dazu Strukturen KJD im Austausch mit Familiengerichtshilfe Vorarlberg evaluieren.</a:t>
            </a:r>
          </a:p>
          <a:p>
            <a:r>
              <a:rPr lang="de-LI" dirty="0"/>
              <a:t>Ressourcen im KJD des ASD  aufstocken </a:t>
            </a:r>
          </a:p>
          <a:p>
            <a:endParaRPr lang="de-LI" dirty="0"/>
          </a:p>
        </p:txBody>
      </p:sp>
    </p:spTree>
    <p:extLst>
      <p:ext uri="{BB962C8B-B14F-4D97-AF65-F5344CB8AC3E}">
        <p14:creationId xmlns:p14="http://schemas.microsoft.com/office/powerpoint/2010/main" val="3227883991"/>
      </p:ext>
    </p:extLst>
  </p:cSld>
  <p:clrMapOvr>
    <a:masterClrMapping/>
  </p:clrMapOvr>
</p:sld>
</file>

<file path=ppt/theme/theme1.xml><?xml version="1.0" encoding="utf-8"?>
<a:theme xmlns:a="http://schemas.openxmlformats.org/drawingml/2006/main" name="Office-Design">
  <a:themeElements>
    <a:clrScheme name="Deimo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Nyad">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2889</Words>
  <Application>Microsoft Office PowerPoint</Application>
  <PresentationFormat>Breitbild</PresentationFormat>
  <Paragraphs>252</Paragraphs>
  <Slides>13</Slides>
  <Notes>13</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13</vt:i4>
      </vt:variant>
    </vt:vector>
  </HeadingPairs>
  <TitlesOfParts>
    <vt:vector size="18" baseType="lpstr">
      <vt:lpstr>Arial</vt:lpstr>
      <vt:lpstr>Calibri</vt:lpstr>
      <vt:lpstr>Gill Sans MT</vt:lpstr>
      <vt:lpstr>Myriad Pro</vt:lpstr>
      <vt:lpstr>Office-Design</vt:lpstr>
      <vt:lpstr>PowerPoint-Präsentation</vt:lpstr>
      <vt:lpstr>Evaluation Kindschaftsrecht der AG Obsorge</vt:lpstr>
      <vt:lpstr>Evaluation Kindschaftsrecht  Empfehlungen der AG Obsorge</vt:lpstr>
      <vt:lpstr>1. Elternberatung</vt:lpstr>
      <vt:lpstr>Elternberatung</vt:lpstr>
      <vt:lpstr>verpflichtende Elternberatung</vt:lpstr>
      <vt:lpstr>angeordnete Elternberatung</vt:lpstr>
      <vt:lpstr>Elternberatung</vt:lpstr>
      <vt:lpstr>2. Aufstockung Ressourcen KJD</vt:lpstr>
      <vt:lpstr>3. Obsorgeregelung für nicht  verheiratete Paare</vt:lpstr>
      <vt:lpstr>4. Gleichbehandlung bei Auszahlung der Alleinerziehendenzulage</vt:lpstr>
      <vt:lpstr>5. Einführung einer Rechtsvertretung für  das Kind (Kinderbeistand)</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Julia Gehler</dc:creator>
  <cp:lastModifiedBy>Margot Sele</cp:lastModifiedBy>
  <cp:revision>17</cp:revision>
  <cp:lastPrinted>2023-06-05T07:51:54Z</cp:lastPrinted>
  <dcterms:created xsi:type="dcterms:W3CDTF">2022-09-07T11:09:19Z</dcterms:created>
  <dcterms:modified xsi:type="dcterms:W3CDTF">2023-07-18T11:16:44Z</dcterms:modified>
</cp:coreProperties>
</file>